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sldIdLst>
    <p:sldId id="362" r:id="rId4"/>
    <p:sldId id="415" r:id="rId6"/>
    <p:sldId id="335" r:id="rId7"/>
    <p:sldId id="672" r:id="rId8"/>
    <p:sldId id="674" r:id="rId9"/>
    <p:sldId id="549" r:id="rId10"/>
    <p:sldId id="673" r:id="rId11"/>
    <p:sldId id="469" r:id="rId12"/>
    <p:sldId id="677" r:id="rId13"/>
    <p:sldId id="675" r:id="rId14"/>
    <p:sldId id="678" r:id="rId15"/>
    <p:sldId id="679" r:id="rId16"/>
    <p:sldId id="676" r:id="rId17"/>
    <p:sldId id="680" r:id="rId18"/>
    <p:sldId id="681" r:id="rId19"/>
    <p:sldId id="684" r:id="rId20"/>
    <p:sldId id="682" r:id="rId21"/>
    <p:sldId id="685" r:id="rId22"/>
    <p:sldId id="683" r:id="rId23"/>
    <p:sldId id="687" r:id="rId24"/>
    <p:sldId id="688" r:id="rId25"/>
    <p:sldId id="689" r:id="rId26"/>
    <p:sldId id="686" r:id="rId27"/>
    <p:sldId id="691" r:id="rId28"/>
    <p:sldId id="690" r:id="rId29"/>
    <p:sldId id="694" r:id="rId30"/>
    <p:sldId id="692" r:id="rId31"/>
    <p:sldId id="693" r:id="rId32"/>
    <p:sldId id="454"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showPr>
  <p:clrMru>
    <a:srgbClr val="1045C9"/>
    <a:srgbClr val="FFFFFF"/>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4355" autoAdjust="0"/>
    <p:restoredTop sz="94660"/>
  </p:normalViewPr>
  <p:slideViewPr>
    <p:cSldViewPr snapToGrid="0">
      <p:cViewPr varScale="1">
        <p:scale>
          <a:sx n="67" d="100"/>
          <a:sy n="67" d="100"/>
        </p:scale>
        <p:origin x="396" y="54"/>
      </p:cViewPr>
      <p:guideLst/>
    </p:cSldViewPr>
  </p:slideViewPr>
  <p:notesTextViewPr>
    <p:cViewPr>
      <p:scale>
        <a:sx n="1" d="1"/>
        <a:sy n="1" d="1"/>
      </p:scale>
      <p:origin x="0" y="0"/>
    </p:cViewPr>
  </p:notesTextViewPr>
  <p:sorterViewPr>
    <p:cViewPr varScale="1">
      <p:scale>
        <a:sx n="1" d="1"/>
        <a:sy n="1" d="1"/>
      </p:scale>
      <p:origin x="0" y="-97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tags" Target="tags/tag167.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4743D-BA3B-4BAB-AEC1-CA0AF602002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AC29F-167E-408E-8190-566AA8CE9A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a:solidFill>
              <a:srgbClr val="000000">
                <a:alpha val="100000"/>
              </a:srgbClr>
            </a:solidFill>
            <a:miter lim="800000"/>
          </a:ln>
        </p:spPr>
      </p:sp>
      <p:sp>
        <p:nvSpPr>
          <p:cNvPr id="43011" name="备注占位符 2"/>
          <p:cNvSpPr>
            <a:spLocks noGrp="1"/>
          </p:cNvSpPr>
          <p:nvPr>
            <p:ph type="body"/>
          </p:nvPr>
        </p:nvSpPr>
        <p:spPr>
          <a:noFill/>
          <a:ln>
            <a:noFill/>
          </a:ln>
        </p:spPr>
        <p:txBody>
          <a:bodyPr wrap="square" lIns="91440" tIns="45720" rIns="91440" bIns="45720" anchor="t"/>
          <a:lstStyle/>
          <a:p>
            <a:pPr lvl="0" eaLnBrk="1" hangingPunct="1"/>
            <a:endParaRPr lang="zh-CN" altLang="en-US" dirty="0"/>
          </a:p>
        </p:txBody>
      </p:sp>
      <p:sp>
        <p:nvSpPr>
          <p:cNvPr id="4301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buChar char="•"/>
            </a:pPr>
            <a:fld id="{9A0DB2DC-4C9A-4742-B13C-FB6460FD3503}" type="slidenum">
              <a:rPr lang="en-US" altLang="en-US" dirty="0">
                <a:solidFill>
                  <a:srgbClr val="000000"/>
                </a:solidFill>
                <a:latin typeface="Calibri" panose="020F0502020204030204" pitchFamily="34" charset="0"/>
                <a:ea typeface="宋体" panose="02010600030101010101" pitchFamily="2" charset="-122"/>
              </a:rPr>
            </a:fld>
            <a:endParaRPr lang="en-US" altLang="en-US" dirty="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FD7FE38-503D-4C4B-8129-C37EA38FA6F0}" type="datetimeFigureOut">
              <a:rPr lang="zh-CN" altLang="en-US" smtClean="0">
                <a:solidFill>
                  <a:srgbClr val="454245">
                    <a:tint val="75000"/>
                  </a:srgbClr>
                </a:solidFill>
              </a:rPr>
            </a:fld>
            <a:endParaRPr lang="zh-CN" altLang="en-US">
              <a:solidFill>
                <a:srgbClr val="454245">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54245">
                  <a:tint val="75000"/>
                </a:srgbClr>
              </a:solidFill>
            </a:endParaRPr>
          </a:p>
        </p:txBody>
      </p:sp>
      <p:sp>
        <p:nvSpPr>
          <p:cNvPr id="5" name="灯片编号占位符 4"/>
          <p:cNvSpPr>
            <a:spLocks noGrp="1"/>
          </p:cNvSpPr>
          <p:nvPr>
            <p:ph type="sldNum" sz="quarter" idx="12"/>
          </p:nvPr>
        </p:nvSpPr>
        <p:spPr/>
        <p:txBody>
          <a:bodyPr/>
          <a:lstStyle/>
          <a:p>
            <a:fld id="{03EBB00F-8F08-4A10-ADE5-658EB5AB996D}" type="slidenum">
              <a:rPr lang="zh-CN" altLang="en-US" smtClean="0">
                <a:solidFill>
                  <a:srgbClr val="454245">
                    <a:tint val="75000"/>
                  </a:srgbClr>
                </a:solidFill>
              </a:rPr>
            </a:fld>
            <a:endParaRPr lang="zh-CN" altLang="en-US">
              <a:solidFill>
                <a:srgbClr val="454245">
                  <a:tint val="75000"/>
                </a:srgb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B2DA330-99E0-4B4D-9C61-82CFEE5A232F}"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fld id="{08E02866-32EA-4EDE-B1EF-E5D366E4AC42}"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transition spd="slow">
    <p:comb/>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jpeg"/><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7FE38-503D-4C4B-8129-C37EA38FA6F0}" type="datetimeFigureOut">
              <a:rPr lang="zh-CN" altLang="en-US" smtClean="0">
                <a:solidFill>
                  <a:srgbClr val="454245">
                    <a:tint val="75000"/>
                  </a:srgbClr>
                </a:solidFill>
              </a:rPr>
            </a:fld>
            <a:endParaRPr lang="zh-CN" altLang="en-US">
              <a:solidFill>
                <a:srgbClr val="454245">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454245">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BB00F-8F08-4A10-ADE5-658EB5AB996D}" type="slidenum">
              <a:rPr lang="zh-CN" altLang="en-US" smtClean="0">
                <a:solidFill>
                  <a:srgbClr val="454245">
                    <a:tint val="75000"/>
                  </a:srgbClr>
                </a:solidFill>
              </a:rPr>
            </a:fld>
            <a:endParaRPr lang="zh-CN" altLang="en-US">
              <a:solidFill>
                <a:srgbClr val="454245">
                  <a:tint val="75000"/>
                </a:srgb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solidFill>
            <a:srgbClr val="FFFF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DA330-99E0-4B4D-9C61-82CFEE5A232F}"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E02866-32EA-4EDE-B1EF-E5D366E4AC42}"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52" r:id="rId1"/>
  </p:sldLayoutIdLst>
  <p:transition spd="slow">
    <p:comb/>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7" Type="http://schemas.openxmlformats.org/officeDocument/2006/relationships/notesSlide" Target="../notesSlides/notesSlide10.xml"/><Relationship Id="rId16" Type="http://schemas.openxmlformats.org/officeDocument/2006/relationships/slideLayout" Target="../slideLayouts/slideLayout1.xml"/><Relationship Id="rId15" Type="http://schemas.openxmlformats.org/officeDocument/2006/relationships/image" Target="../media/image8.png"/><Relationship Id="rId14" Type="http://schemas.openxmlformats.org/officeDocument/2006/relationships/tags" Target="../tags/tag49.xml"/><Relationship Id="rId13" Type="http://schemas.openxmlformats.org/officeDocument/2006/relationships/image" Target="../media/image7.png"/><Relationship Id="rId12" Type="http://schemas.openxmlformats.org/officeDocument/2006/relationships/tags" Target="../tags/tag48.xml"/><Relationship Id="rId11" Type="http://schemas.openxmlformats.org/officeDocument/2006/relationships/image" Target="../media/image6.png"/><Relationship Id="rId10" Type="http://schemas.openxmlformats.org/officeDocument/2006/relationships/tags" Target="../tags/tag47.xml"/><Relationship Id="rId1" Type="http://schemas.openxmlformats.org/officeDocument/2006/relationships/tags" Target="../tags/tag39.xml"/></Relationships>
</file>

<file path=ppt/slides/_rels/slide1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7" Type="http://schemas.openxmlformats.org/officeDocument/2006/relationships/notesSlide" Target="../notesSlides/notesSlide11.xml"/><Relationship Id="rId16" Type="http://schemas.openxmlformats.org/officeDocument/2006/relationships/slideLayout" Target="../slideLayouts/slideLayout1.xml"/><Relationship Id="rId15" Type="http://schemas.openxmlformats.org/officeDocument/2006/relationships/image" Target="../media/image11.png"/><Relationship Id="rId14" Type="http://schemas.openxmlformats.org/officeDocument/2006/relationships/tags" Target="../tags/tag60.xml"/><Relationship Id="rId13" Type="http://schemas.openxmlformats.org/officeDocument/2006/relationships/image" Target="../media/image10.png"/><Relationship Id="rId12" Type="http://schemas.openxmlformats.org/officeDocument/2006/relationships/tags" Target="../tags/tag59.xml"/><Relationship Id="rId11" Type="http://schemas.openxmlformats.org/officeDocument/2006/relationships/image" Target="../media/image9.png"/><Relationship Id="rId10" Type="http://schemas.openxmlformats.org/officeDocument/2006/relationships/tags" Target="../tags/tag58.xml"/><Relationship Id="rId1" Type="http://schemas.openxmlformats.org/officeDocument/2006/relationships/tags" Target="../tags/tag50.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4" Type="http://schemas.openxmlformats.org/officeDocument/2006/relationships/notesSlide" Target="../notesSlides/notesSlide13.xml"/><Relationship Id="rId13" Type="http://schemas.openxmlformats.org/officeDocument/2006/relationships/slideLayout" Target="../slideLayouts/slideLayout1.xml"/><Relationship Id="rId12" Type="http://schemas.openxmlformats.org/officeDocument/2006/relationships/image" Target="../media/image12.png"/><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1.xml"/></Relationships>
</file>

<file path=ppt/slides/_rels/slide1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1" Type="http://schemas.openxmlformats.org/officeDocument/2006/relationships/notesSlide" Target="../notesSlides/notesSlide14.xml"/><Relationship Id="rId10" Type="http://schemas.openxmlformats.org/officeDocument/2006/relationships/slideLayout" Target="../slideLayouts/slideLayout1.xml"/><Relationship Id="rId1" Type="http://schemas.openxmlformats.org/officeDocument/2006/relationships/tags" Target="../tags/tag7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s>
</file>

<file path=ppt/slides/_rels/slide1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3" Type="http://schemas.openxmlformats.org/officeDocument/2006/relationships/notesSlide" Target="../notesSlides/notesSlide16.xml"/><Relationship Id="rId12" Type="http://schemas.openxmlformats.org/officeDocument/2006/relationships/slideLayout" Target="../slideLayouts/slideLayout1.xml"/><Relationship Id="rId11" Type="http://schemas.openxmlformats.org/officeDocument/2006/relationships/image" Target="../media/image13.png"/><Relationship Id="rId10" Type="http://schemas.openxmlformats.org/officeDocument/2006/relationships/tags" Target="../tags/tag93.xml"/><Relationship Id="rId1" Type="http://schemas.openxmlformats.org/officeDocument/2006/relationships/tags" Target="../tags/tag85.xml"/></Relationships>
</file>

<file path=ppt/slides/_rels/slide17.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1" Type="http://schemas.openxmlformats.org/officeDocument/2006/relationships/notesSlide" Target="../notesSlides/notesSlide17.xml"/><Relationship Id="rId10" Type="http://schemas.openxmlformats.org/officeDocument/2006/relationships/slideLayout" Target="../slideLayouts/slideLayout1.xml"/><Relationship Id="rId1" Type="http://schemas.openxmlformats.org/officeDocument/2006/relationships/tags" Target="../tags/tag94.xml"/></Relationships>
</file>

<file path=ppt/slides/_rels/slide18.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1" Type="http://schemas.openxmlformats.org/officeDocument/2006/relationships/notesSlide" Target="../notesSlides/notesSlide18.xml"/><Relationship Id="rId10" Type="http://schemas.openxmlformats.org/officeDocument/2006/relationships/slideLayout" Target="../slideLayouts/slideLayout1.xml"/><Relationship Id="rId1" Type="http://schemas.openxmlformats.org/officeDocument/2006/relationships/tags" Target="../tags/tag10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notesSlide" Target="../notesSlides/notesSlide2.xml"/><Relationship Id="rId13" Type="http://schemas.openxmlformats.org/officeDocument/2006/relationships/slideLayout" Target="../slideLayouts/slideLayout1.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5" Type="http://schemas.openxmlformats.org/officeDocument/2006/relationships/notesSlide" Target="../notesSlides/notesSlide20.xml"/><Relationship Id="rId24" Type="http://schemas.openxmlformats.org/officeDocument/2006/relationships/slideLayout" Target="../slideLayouts/slideLayout1.xml"/><Relationship Id="rId23" Type="http://schemas.openxmlformats.org/officeDocument/2006/relationships/tags" Target="../tags/tag132.xml"/><Relationship Id="rId22" Type="http://schemas.openxmlformats.org/officeDocument/2006/relationships/tags" Target="../tags/tag131.xml"/><Relationship Id="rId21" Type="http://schemas.openxmlformats.org/officeDocument/2006/relationships/tags" Target="../tags/tag130.xml"/><Relationship Id="rId20" Type="http://schemas.openxmlformats.org/officeDocument/2006/relationships/tags" Target="../tags/tag129.xml"/><Relationship Id="rId2" Type="http://schemas.openxmlformats.org/officeDocument/2006/relationships/tags" Target="../tags/tag111.xml"/><Relationship Id="rId19" Type="http://schemas.openxmlformats.org/officeDocument/2006/relationships/tags" Target="../tags/tag128.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tags" Target="../tags/tag110.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5.png"/><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0" Type="http://schemas.openxmlformats.org/officeDocument/2006/relationships/notesSlide" Target="../notesSlides/notesSlide21.xml"/><Relationship Id="rId1" Type="http://schemas.openxmlformats.org/officeDocument/2006/relationships/tags" Target="../tags/tag133.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s>
</file>

<file path=ppt/slides/_rels/slide23.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image" Target="../media/image16.png"/><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1" Type="http://schemas.openxmlformats.org/officeDocument/2006/relationships/notesSlide" Target="../notesSlides/notesSlide23.xml"/><Relationship Id="rId10" Type="http://schemas.openxmlformats.org/officeDocument/2006/relationships/slideLayout" Target="../slideLayouts/slideLayout1.xml"/><Relationship Id="rId1" Type="http://schemas.openxmlformats.org/officeDocument/2006/relationships/tags" Target="../tags/tag144.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1.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0" Type="http://schemas.openxmlformats.org/officeDocument/2006/relationships/notesSlide" Target="../notesSlides/notesSlide5.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tags" Target="../tags/tag28.xml"/><Relationship Id="rId2" Type="http://schemas.openxmlformats.org/officeDocument/2006/relationships/image" Target="../media/image4.png"/><Relationship Id="rId1" Type="http://schemas.openxmlformats.org/officeDocument/2006/relationships/tags" Target="../tags/tag27.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tags" Target="../tags/tag34.xml"/><Relationship Id="rId6" Type="http://schemas.openxmlformats.org/officeDocument/2006/relationships/image" Target="../media/image4.png"/><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5" name="背景色块"/>
          <p:cNvSpPr/>
          <p:nvPr/>
        </p:nvSpPr>
        <p:spPr>
          <a:xfrm>
            <a:off x="0" y="4906890"/>
            <a:ext cx="12192000" cy="1951110"/>
          </a:xfrm>
          <a:prstGeom prst="rect">
            <a:avLst/>
          </a:prstGeom>
          <a:gradFill flip="none" rotWithShape="1">
            <a:gsLst>
              <a:gs pos="100000">
                <a:schemeClr val="accent1">
                  <a:lumMod val="75000"/>
                </a:schemeClr>
              </a:gs>
              <a:gs pos="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 name="校徽组合"/>
          <p:cNvGrpSpPr/>
          <p:nvPr/>
        </p:nvGrpSpPr>
        <p:grpSpPr>
          <a:xfrm>
            <a:off x="4971146" y="338534"/>
            <a:ext cx="2249710" cy="2249710"/>
            <a:chOff x="5369914" y="1058264"/>
            <a:chExt cx="1452171" cy="1452171"/>
          </a:xfrm>
        </p:grpSpPr>
        <p:sp>
          <p:nvSpPr>
            <p:cNvPr id="3" name="打底圆形"/>
            <p:cNvSpPr/>
            <p:nvPr/>
          </p:nvSpPr>
          <p:spPr>
            <a:xfrm>
              <a:off x="5369914" y="1058264"/>
              <a:ext cx="1452171" cy="1452171"/>
            </a:xfrm>
            <a:prstGeom prst="ellipse">
              <a:avLst/>
            </a:prstGeom>
            <a:solidFill>
              <a:schemeClr val="accent1"/>
            </a:solidFill>
            <a:ln>
              <a:no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1" cstate="screen"/>
            <a:stretch>
              <a:fillRect/>
            </a:stretch>
          </p:blipFill>
          <p:spPr>
            <a:xfrm>
              <a:off x="5523623" y="1212851"/>
              <a:ext cx="1144756" cy="1142998"/>
            </a:xfrm>
            <a:prstGeom prst="rect">
              <a:avLst/>
            </a:prstGeom>
          </p:spPr>
        </p:pic>
      </p:grpSp>
      <p:sp>
        <p:nvSpPr>
          <p:cNvPr id="15" name="主标题"/>
          <p:cNvSpPr txBox="1"/>
          <p:nvPr/>
        </p:nvSpPr>
        <p:spPr>
          <a:xfrm>
            <a:off x="1733550" y="2843650"/>
            <a:ext cx="8724900" cy="1568450"/>
          </a:xfrm>
          <a:prstGeom prst="rect">
            <a:avLst/>
          </a:prstGeom>
          <a:noFill/>
        </p:spPr>
        <p:txBody>
          <a:bodyPr wrap="square" rtlCol="0">
            <a:spAutoFit/>
          </a:bodyPr>
          <a:lstStyle/>
          <a:p>
            <a:pPr algn="dist" defTabSz="457200"/>
            <a:r>
              <a:rPr sz="4800" b="1" smtClean="0">
                <a:solidFill>
                  <a:schemeClr val="accent1"/>
                </a:solidFill>
                <a:latin typeface="Arial" panose="020B0604020202020204" pitchFamily="34" charset="0"/>
                <a:ea typeface="微软雅黑" panose="020B0503020204020204" pitchFamily="34" charset="-122"/>
                <a:sym typeface="Arial" panose="020B0604020202020204" pitchFamily="34" charset="0"/>
              </a:rPr>
              <a:t>通过伪3D聚类识别双层模块：应用于miRNA-基因双层网络</a:t>
            </a:r>
            <a:endParaRPr sz="4800" b="1" smtClean="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 name="汇报人组合"/>
          <p:cNvGrpSpPr/>
          <p:nvPr/>
        </p:nvGrpSpPr>
        <p:grpSpPr>
          <a:xfrm>
            <a:off x="4316989" y="5677547"/>
            <a:ext cx="3558540" cy="391160"/>
            <a:chOff x="8209224" y="5008298"/>
            <a:chExt cx="3568313" cy="390979"/>
          </a:xfrm>
        </p:grpSpPr>
        <p:sp>
          <p:nvSpPr>
            <p:cNvPr id="11" name="打底矩形"/>
            <p:cNvSpPr/>
            <p:nvPr/>
          </p:nvSpPr>
          <p:spPr>
            <a:xfrm>
              <a:off x="8209224" y="5008298"/>
              <a:ext cx="3568313" cy="390979"/>
            </a:xfrm>
            <a:prstGeom prst="roundRect">
              <a:avLst>
                <a:gd name="adj" fmla="val 50000"/>
              </a:avLst>
            </a:prstGeom>
            <a:solidFill>
              <a:schemeClr val="bg1"/>
            </a:solid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汇报人"/>
            <p:cNvSpPr txBox="1"/>
            <p:nvPr/>
          </p:nvSpPr>
          <p:spPr>
            <a:xfrm>
              <a:off x="8347398" y="5055266"/>
              <a:ext cx="3340735" cy="337029"/>
            </a:xfrm>
            <a:prstGeom prst="rect">
              <a:avLst/>
            </a:prstGeom>
            <a:noFill/>
          </p:spPr>
          <p:txBody>
            <a:bodyPr wrap="square" rtlCol="0">
              <a:spAutoFit/>
            </a:bodyPr>
            <a:lstStyle/>
            <a:p>
              <a:pPr algn="dist" defTabSz="457200"/>
              <a:r>
                <a:rPr lang="zh-CN" altLang="en-US" sz="1600" dirty="0">
                  <a:latin typeface="Arial" panose="020B0604020202020204" pitchFamily="34" charset="0"/>
                  <a:ea typeface="微软雅黑" panose="020B0503020204020204" pitchFamily="34" charset="-122"/>
                  <a:sym typeface="Arial" panose="020B0604020202020204" pitchFamily="34" charset="0"/>
                </a:rPr>
                <a:t>小组成员：胡佳宁、张苏宇、马泉</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等腰三角形"/>
          <p:cNvSpPr/>
          <p:nvPr/>
        </p:nvSpPr>
        <p:spPr>
          <a:xfrm flipV="1">
            <a:off x="5935980" y="4906890"/>
            <a:ext cx="320040" cy="2758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par>
                                <p:cTn id="10" presetID="6" presetClass="emph" presetSubtype="0" autoRev="1" fill="hold" nodeType="withEffect">
                                  <p:stCondLst>
                                    <p:cond delay="400"/>
                                  </p:stCondLst>
                                  <p:childTnLst>
                                    <p:animScale>
                                      <p:cBhvr>
                                        <p:cTn id="11" dur="400" fill="hold"/>
                                        <p:tgtEl>
                                          <p:spTgt spid="4"/>
                                        </p:tgtEl>
                                      </p:cBhvr>
                                      <p:by x="115000" y="115000"/>
                                    </p:animScale>
                                  </p:childTnLst>
                                </p:cTn>
                              </p:par>
                              <p:par>
                                <p:cTn id="12" presetID="50" presetClass="entr" presetSubtype="0" decel="100000" fill="hold" grpId="0" nodeType="withEffect">
                                  <p:stCondLst>
                                    <p:cond delay="800"/>
                                  </p:stCondLst>
                                  <p:childTnLst>
                                    <p:set>
                                      <p:cBhvr>
                                        <p:cTn id="13" dur="1" fill="hold">
                                          <p:stCondLst>
                                            <p:cond delay="0"/>
                                          </p:stCondLst>
                                        </p:cTn>
                                        <p:tgtEl>
                                          <p:spTgt spid="15"/>
                                        </p:tgtEl>
                                        <p:attrNameLst>
                                          <p:attrName>style.visibility</p:attrName>
                                        </p:attrNameLst>
                                      </p:cBhvr>
                                      <p:to>
                                        <p:strVal val="visible"/>
                                      </p:to>
                                    </p:set>
                                    <p:anim calcmode="lin" valueType="num">
                                      <p:cBhvr>
                                        <p:cTn id="14" dur="750" fill="hold"/>
                                        <p:tgtEl>
                                          <p:spTgt spid="15"/>
                                        </p:tgtEl>
                                        <p:attrNameLst>
                                          <p:attrName>ppt_w</p:attrName>
                                        </p:attrNameLst>
                                      </p:cBhvr>
                                      <p:tavLst>
                                        <p:tav tm="0">
                                          <p:val>
                                            <p:strVal val="#ppt_w+.3"/>
                                          </p:val>
                                        </p:tav>
                                        <p:tav tm="100000">
                                          <p:val>
                                            <p:strVal val="#ppt_w"/>
                                          </p:val>
                                        </p:tav>
                                      </p:tavLst>
                                    </p:anim>
                                    <p:anim calcmode="lin" valueType="num">
                                      <p:cBhvr>
                                        <p:cTn id="15" dur="750" fill="hold"/>
                                        <p:tgtEl>
                                          <p:spTgt spid="15"/>
                                        </p:tgtEl>
                                        <p:attrNameLst>
                                          <p:attrName>ppt_h</p:attrName>
                                        </p:attrNameLst>
                                      </p:cBhvr>
                                      <p:tavLst>
                                        <p:tav tm="0">
                                          <p:val>
                                            <p:strVal val="#ppt_h"/>
                                          </p:val>
                                        </p:tav>
                                        <p:tav tm="100000">
                                          <p:val>
                                            <p:strVal val="#ppt_h"/>
                                          </p:val>
                                        </p:tav>
                                      </p:tavLst>
                                    </p:anim>
                                    <p:animEffect transition="in" filter="fade">
                                      <p:cBhvr>
                                        <p:cTn id="16" dur="750"/>
                                        <p:tgtEl>
                                          <p:spTgt spid="15"/>
                                        </p:tgtEl>
                                      </p:cBhvr>
                                    </p:animEffect>
                                  </p:childTnLst>
                                </p:cTn>
                              </p:par>
                              <p:par>
                                <p:cTn id="17" presetID="22" presetClass="entr" presetSubtype="4" fill="hold" grpId="0" nodeType="withEffect">
                                  <p:stCondLst>
                                    <p:cond delay="160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750"/>
                                        <p:tgtEl>
                                          <p:spTgt spid="5"/>
                                        </p:tgtEl>
                                      </p:cBhvr>
                                    </p:animEffect>
                                  </p:childTnLst>
                                </p:cTn>
                              </p:par>
                              <p:par>
                                <p:cTn id="20" presetID="22" presetClass="entr" presetSubtype="1" fill="hold" grpId="0" nodeType="withEffect">
                                  <p:stCondLst>
                                    <p:cond delay="200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750"/>
                                        <p:tgtEl>
                                          <p:spTgt spid="7"/>
                                        </p:tgtEl>
                                      </p:cBhvr>
                                    </p:animEffect>
                                  </p:childTnLst>
                                </p:cTn>
                              </p:par>
                              <p:par>
                                <p:cTn id="23" presetID="53" presetClass="entr" presetSubtype="16" fill="hold" nodeType="withEffect">
                                  <p:stCondLst>
                                    <p:cond delay="2400"/>
                                  </p:stCondLst>
                                  <p:childTnLst>
                                    <p:set>
                                      <p:cBhvr>
                                        <p:cTn id="24" dur="1" fill="hold">
                                          <p:stCondLst>
                                            <p:cond delay="0"/>
                                          </p:stCondLst>
                                        </p:cTn>
                                        <p:tgtEl>
                                          <p:spTgt spid="6"/>
                                        </p:tgtEl>
                                        <p:attrNameLst>
                                          <p:attrName>style.visibility</p:attrName>
                                        </p:attrNameLst>
                                      </p:cBhvr>
                                      <p:to>
                                        <p:strVal val="visible"/>
                                      </p:to>
                                    </p:set>
                                    <p:anim calcmode="lin" valueType="num">
                                      <p:cBhvr>
                                        <p:cTn id="25" dur="750" fill="hold"/>
                                        <p:tgtEl>
                                          <p:spTgt spid="6"/>
                                        </p:tgtEl>
                                        <p:attrNameLst>
                                          <p:attrName>ppt_w</p:attrName>
                                        </p:attrNameLst>
                                      </p:cBhvr>
                                      <p:tavLst>
                                        <p:tav tm="0">
                                          <p:val>
                                            <p:fltVal val="0"/>
                                          </p:val>
                                        </p:tav>
                                        <p:tav tm="100000">
                                          <p:val>
                                            <p:strVal val="#ppt_w"/>
                                          </p:val>
                                        </p:tav>
                                      </p:tavLst>
                                    </p:anim>
                                    <p:anim calcmode="lin" valueType="num">
                                      <p:cBhvr>
                                        <p:cTn id="26" dur="750" fill="hold"/>
                                        <p:tgtEl>
                                          <p:spTgt spid="6"/>
                                        </p:tgtEl>
                                        <p:attrNameLst>
                                          <p:attrName>ppt_h</p:attrName>
                                        </p:attrNameLst>
                                      </p:cBhvr>
                                      <p:tavLst>
                                        <p:tav tm="0">
                                          <p:val>
                                            <p:fltVal val="0"/>
                                          </p:val>
                                        </p:tav>
                                        <p:tav tm="100000">
                                          <p:val>
                                            <p:strVal val="#ppt_h"/>
                                          </p:val>
                                        </p:tav>
                                      </p:tavLst>
                                    </p:anim>
                                    <p:animEffect transition="in" filter="fade">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9399270" cy="908048"/>
            <a:chOff x="338667" y="3"/>
            <a:chExt cx="939927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849312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双层网络的定义与构建</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双层网络概述</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custDataLst>
              <p:tags r:id="rId1"/>
            </p:custDataLst>
          </p:nvPr>
        </p:nvGrpSpPr>
        <p:grpSpPr>
          <a:xfrm>
            <a:off x="5110994" y="1542679"/>
            <a:ext cx="659669" cy="664528"/>
            <a:chOff x="4712849" y="1264285"/>
            <a:chExt cx="659669" cy="664528"/>
          </a:xfrm>
        </p:grpSpPr>
        <p:sp>
          <p:nvSpPr>
            <p:cNvPr id="34"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3"/>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组合 35"/>
          <p:cNvGrpSpPr/>
          <p:nvPr>
            <p:custDataLst>
              <p:tags r:id="rId4"/>
            </p:custDataLst>
          </p:nvPr>
        </p:nvGrpSpPr>
        <p:grpSpPr>
          <a:xfrm>
            <a:off x="5110994" y="3510144"/>
            <a:ext cx="659669" cy="664528"/>
            <a:chOff x="4712849" y="1264285"/>
            <a:chExt cx="659669" cy="664528"/>
          </a:xfrm>
        </p:grpSpPr>
        <p:sp>
          <p:nvSpPr>
            <p:cNvPr id="37" name="圆形"/>
            <p:cNvSpPr>
              <a:spLocks noChangeArrowheads="1"/>
            </p:cNvSpPr>
            <p:nvPr>
              <p:custDataLst>
                <p:tags r:id="rId5"/>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书"/>
            <p:cNvSpPr>
              <a:spLocks noChangeAspect="1"/>
            </p:cNvSpPr>
            <p:nvPr>
              <p:custDataLst>
                <p:tags r:id="rId6"/>
              </p:custDataLst>
            </p:nvPr>
          </p:nvSpPr>
          <p:spPr bwMode="auto">
            <a:xfrm>
              <a:off x="4876442" y="1481372"/>
              <a:ext cx="332482" cy="230354"/>
            </a:xfrm>
            <a:custGeom>
              <a:avLst/>
              <a:gdLst>
                <a:gd name="connsiteX0" fmla="*/ 446712 w 607639"/>
                <a:gd name="connsiteY0" fmla="*/ 258989 h 420993"/>
                <a:gd name="connsiteX1" fmla="*/ 528535 w 607639"/>
                <a:gd name="connsiteY1" fmla="*/ 269193 h 420993"/>
                <a:gd name="connsiteX2" fmla="*/ 519633 w 607639"/>
                <a:gd name="connsiteY2" fmla="*/ 304137 h 420993"/>
                <a:gd name="connsiteX3" fmla="*/ 373725 w 607639"/>
                <a:gd name="connsiteY3" fmla="*/ 304137 h 420993"/>
                <a:gd name="connsiteX4" fmla="*/ 364823 w 607639"/>
                <a:gd name="connsiteY4" fmla="*/ 269193 h 420993"/>
                <a:gd name="connsiteX5" fmla="*/ 446712 w 607639"/>
                <a:gd name="connsiteY5" fmla="*/ 258989 h 420993"/>
                <a:gd name="connsiteX6" fmla="*/ 160924 w 607639"/>
                <a:gd name="connsiteY6" fmla="*/ 258989 h 420993"/>
                <a:gd name="connsiteX7" fmla="*/ 242815 w 607639"/>
                <a:gd name="connsiteY7" fmla="*/ 269193 h 420993"/>
                <a:gd name="connsiteX8" fmla="*/ 233914 w 607639"/>
                <a:gd name="connsiteY8" fmla="*/ 304137 h 420993"/>
                <a:gd name="connsiteX9" fmla="*/ 87934 w 607639"/>
                <a:gd name="connsiteY9" fmla="*/ 304137 h 420993"/>
                <a:gd name="connsiteX10" fmla="*/ 79033 w 607639"/>
                <a:gd name="connsiteY10" fmla="*/ 269193 h 420993"/>
                <a:gd name="connsiteX11" fmla="*/ 160924 w 607639"/>
                <a:gd name="connsiteY11" fmla="*/ 258989 h 420993"/>
                <a:gd name="connsiteX12" fmla="*/ 446712 w 607639"/>
                <a:gd name="connsiteY12" fmla="*/ 199361 h 420993"/>
                <a:gd name="connsiteX13" fmla="*/ 528535 w 607639"/>
                <a:gd name="connsiteY13" fmla="*/ 209564 h 420993"/>
                <a:gd name="connsiteX14" fmla="*/ 519633 w 607639"/>
                <a:gd name="connsiteY14" fmla="*/ 244509 h 420993"/>
                <a:gd name="connsiteX15" fmla="*/ 373725 w 607639"/>
                <a:gd name="connsiteY15" fmla="*/ 244509 h 420993"/>
                <a:gd name="connsiteX16" fmla="*/ 364823 w 607639"/>
                <a:gd name="connsiteY16" fmla="*/ 209564 h 420993"/>
                <a:gd name="connsiteX17" fmla="*/ 446712 w 607639"/>
                <a:gd name="connsiteY17" fmla="*/ 199361 h 420993"/>
                <a:gd name="connsiteX18" fmla="*/ 160924 w 607639"/>
                <a:gd name="connsiteY18" fmla="*/ 199361 h 420993"/>
                <a:gd name="connsiteX19" fmla="*/ 242815 w 607639"/>
                <a:gd name="connsiteY19" fmla="*/ 209564 h 420993"/>
                <a:gd name="connsiteX20" fmla="*/ 233914 w 607639"/>
                <a:gd name="connsiteY20" fmla="*/ 244509 h 420993"/>
                <a:gd name="connsiteX21" fmla="*/ 87934 w 607639"/>
                <a:gd name="connsiteY21" fmla="*/ 244509 h 420993"/>
                <a:gd name="connsiteX22" fmla="*/ 79033 w 607639"/>
                <a:gd name="connsiteY22" fmla="*/ 209564 h 420993"/>
                <a:gd name="connsiteX23" fmla="*/ 160924 w 607639"/>
                <a:gd name="connsiteY23" fmla="*/ 199361 h 420993"/>
                <a:gd name="connsiteX24" fmla="*/ 446712 w 607639"/>
                <a:gd name="connsiteY24" fmla="*/ 139754 h 420993"/>
                <a:gd name="connsiteX25" fmla="*/ 528535 w 607639"/>
                <a:gd name="connsiteY25" fmla="*/ 150020 h 420993"/>
                <a:gd name="connsiteX26" fmla="*/ 519633 w 607639"/>
                <a:gd name="connsiteY26" fmla="*/ 184952 h 420993"/>
                <a:gd name="connsiteX27" fmla="*/ 373725 w 607639"/>
                <a:gd name="connsiteY27" fmla="*/ 184952 h 420993"/>
                <a:gd name="connsiteX28" fmla="*/ 364823 w 607639"/>
                <a:gd name="connsiteY28" fmla="*/ 150020 h 420993"/>
                <a:gd name="connsiteX29" fmla="*/ 446712 w 607639"/>
                <a:gd name="connsiteY29" fmla="*/ 139754 h 420993"/>
                <a:gd name="connsiteX30" fmla="*/ 160924 w 607639"/>
                <a:gd name="connsiteY30" fmla="*/ 139754 h 420993"/>
                <a:gd name="connsiteX31" fmla="*/ 242815 w 607639"/>
                <a:gd name="connsiteY31" fmla="*/ 150020 h 420993"/>
                <a:gd name="connsiteX32" fmla="*/ 233914 w 607639"/>
                <a:gd name="connsiteY32" fmla="*/ 184952 h 420993"/>
                <a:gd name="connsiteX33" fmla="*/ 87934 w 607639"/>
                <a:gd name="connsiteY33" fmla="*/ 184952 h 420993"/>
                <a:gd name="connsiteX34" fmla="*/ 79033 w 607639"/>
                <a:gd name="connsiteY34" fmla="*/ 150020 h 420993"/>
                <a:gd name="connsiteX35" fmla="*/ 160924 w 607639"/>
                <a:gd name="connsiteY35" fmla="*/ 139754 h 420993"/>
                <a:gd name="connsiteX36" fmla="*/ 446712 w 607639"/>
                <a:gd name="connsiteY36" fmla="*/ 80176 h 420993"/>
                <a:gd name="connsiteX37" fmla="*/ 528535 w 607639"/>
                <a:gd name="connsiteY37" fmla="*/ 90379 h 420993"/>
                <a:gd name="connsiteX38" fmla="*/ 519633 w 607639"/>
                <a:gd name="connsiteY38" fmla="*/ 125324 h 420993"/>
                <a:gd name="connsiteX39" fmla="*/ 373725 w 607639"/>
                <a:gd name="connsiteY39" fmla="*/ 125324 h 420993"/>
                <a:gd name="connsiteX40" fmla="*/ 364823 w 607639"/>
                <a:gd name="connsiteY40" fmla="*/ 90379 h 420993"/>
                <a:gd name="connsiteX41" fmla="*/ 446712 w 607639"/>
                <a:gd name="connsiteY41" fmla="*/ 80176 h 420993"/>
                <a:gd name="connsiteX42" fmla="*/ 160924 w 607639"/>
                <a:gd name="connsiteY42" fmla="*/ 80176 h 420993"/>
                <a:gd name="connsiteX43" fmla="*/ 242815 w 607639"/>
                <a:gd name="connsiteY43" fmla="*/ 90379 h 420993"/>
                <a:gd name="connsiteX44" fmla="*/ 233914 w 607639"/>
                <a:gd name="connsiteY44" fmla="*/ 125324 h 420993"/>
                <a:gd name="connsiteX45" fmla="*/ 87934 w 607639"/>
                <a:gd name="connsiteY45" fmla="*/ 125324 h 420993"/>
                <a:gd name="connsiteX46" fmla="*/ 79033 w 607639"/>
                <a:gd name="connsiteY46" fmla="*/ 90379 h 420993"/>
                <a:gd name="connsiteX47" fmla="*/ 160924 w 607639"/>
                <a:gd name="connsiteY47" fmla="*/ 80176 h 420993"/>
                <a:gd name="connsiteX48" fmla="*/ 446717 w 607639"/>
                <a:gd name="connsiteY48" fmla="*/ 36082 h 420993"/>
                <a:gd name="connsiteX49" fmla="*/ 321843 w 607639"/>
                <a:gd name="connsiteY49" fmla="*/ 63722 h 420993"/>
                <a:gd name="connsiteX50" fmla="*/ 321843 w 607639"/>
                <a:gd name="connsiteY50" fmla="*/ 363492 h 420993"/>
                <a:gd name="connsiteX51" fmla="*/ 446717 w 607639"/>
                <a:gd name="connsiteY51" fmla="*/ 339052 h 420993"/>
                <a:gd name="connsiteX52" fmla="*/ 571503 w 607639"/>
                <a:gd name="connsiteY52" fmla="*/ 363403 h 420993"/>
                <a:gd name="connsiteX53" fmla="*/ 571503 w 607639"/>
                <a:gd name="connsiteY53" fmla="*/ 63633 h 420993"/>
                <a:gd name="connsiteX54" fmla="*/ 446717 w 607639"/>
                <a:gd name="connsiteY54" fmla="*/ 36082 h 420993"/>
                <a:gd name="connsiteX55" fmla="*/ 160922 w 607639"/>
                <a:gd name="connsiteY55" fmla="*/ 36082 h 420993"/>
                <a:gd name="connsiteX56" fmla="*/ 36136 w 607639"/>
                <a:gd name="connsiteY56" fmla="*/ 63633 h 420993"/>
                <a:gd name="connsiteX57" fmla="*/ 36136 w 607639"/>
                <a:gd name="connsiteY57" fmla="*/ 363403 h 420993"/>
                <a:gd name="connsiteX58" fmla="*/ 160922 w 607639"/>
                <a:gd name="connsiteY58" fmla="*/ 339052 h 420993"/>
                <a:gd name="connsiteX59" fmla="*/ 285796 w 607639"/>
                <a:gd name="connsiteY59" fmla="*/ 363492 h 420993"/>
                <a:gd name="connsiteX60" fmla="*/ 285796 w 607639"/>
                <a:gd name="connsiteY60" fmla="*/ 63722 h 420993"/>
                <a:gd name="connsiteX61" fmla="*/ 160922 w 607639"/>
                <a:gd name="connsiteY61" fmla="*/ 36082 h 420993"/>
                <a:gd name="connsiteX62" fmla="*/ 160922 w 607639"/>
                <a:gd name="connsiteY62" fmla="*/ 0 h 420993"/>
                <a:gd name="connsiteX63" fmla="*/ 303775 w 607639"/>
                <a:gd name="connsiteY63" fmla="*/ 32350 h 420993"/>
                <a:gd name="connsiteX64" fmla="*/ 446717 w 607639"/>
                <a:gd name="connsiteY64" fmla="*/ 0 h 420993"/>
                <a:gd name="connsiteX65" fmla="*/ 597759 w 607639"/>
                <a:gd name="connsiteY65" fmla="*/ 36349 h 420993"/>
                <a:gd name="connsiteX66" fmla="*/ 607639 w 607639"/>
                <a:gd name="connsiteY66" fmla="*/ 41415 h 420993"/>
                <a:gd name="connsiteX67" fmla="*/ 607639 w 607639"/>
                <a:gd name="connsiteY67" fmla="*/ 420993 h 420993"/>
                <a:gd name="connsiteX68" fmla="*/ 581293 w 607639"/>
                <a:gd name="connsiteY68" fmla="*/ 407484 h 420993"/>
                <a:gd name="connsiteX69" fmla="*/ 446717 w 607639"/>
                <a:gd name="connsiteY69" fmla="*/ 375134 h 420993"/>
                <a:gd name="connsiteX70" fmla="*/ 312052 w 607639"/>
                <a:gd name="connsiteY70" fmla="*/ 407484 h 420993"/>
                <a:gd name="connsiteX71" fmla="*/ 306000 w 607639"/>
                <a:gd name="connsiteY71" fmla="*/ 410595 h 420993"/>
                <a:gd name="connsiteX72" fmla="*/ 297456 w 607639"/>
                <a:gd name="connsiteY72" fmla="*/ 408462 h 420993"/>
                <a:gd name="connsiteX73" fmla="*/ 295586 w 607639"/>
                <a:gd name="connsiteY73" fmla="*/ 407484 h 420993"/>
                <a:gd name="connsiteX74" fmla="*/ 160922 w 607639"/>
                <a:gd name="connsiteY74" fmla="*/ 375134 h 420993"/>
                <a:gd name="connsiteX75" fmla="*/ 26257 w 607639"/>
                <a:gd name="connsiteY75" fmla="*/ 407484 h 420993"/>
                <a:gd name="connsiteX76" fmla="*/ 0 w 607639"/>
                <a:gd name="connsiteY76" fmla="*/ 420993 h 420993"/>
                <a:gd name="connsiteX77" fmla="*/ 0 w 607639"/>
                <a:gd name="connsiteY77" fmla="*/ 41415 h 420993"/>
                <a:gd name="connsiteX78" fmla="*/ 9791 w 607639"/>
                <a:gd name="connsiteY78" fmla="*/ 36349 h 420993"/>
                <a:gd name="connsiteX79" fmla="*/ 160922 w 607639"/>
                <a:gd name="connsiteY79"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7639" h="420993">
                  <a:moveTo>
                    <a:pt x="446712" y="258989"/>
                  </a:moveTo>
                  <a:cubicBezTo>
                    <a:pt x="474254" y="258989"/>
                    <a:pt x="501784" y="262390"/>
                    <a:pt x="528535" y="269193"/>
                  </a:cubicBezTo>
                  <a:lnTo>
                    <a:pt x="519633" y="304137"/>
                  </a:lnTo>
                  <a:cubicBezTo>
                    <a:pt x="471917" y="291955"/>
                    <a:pt x="421441" y="291955"/>
                    <a:pt x="373725" y="304137"/>
                  </a:cubicBezTo>
                  <a:lnTo>
                    <a:pt x="364823" y="269193"/>
                  </a:lnTo>
                  <a:cubicBezTo>
                    <a:pt x="391619" y="262390"/>
                    <a:pt x="419171" y="258989"/>
                    <a:pt x="446712" y="258989"/>
                  </a:cubicBezTo>
                  <a:close/>
                  <a:moveTo>
                    <a:pt x="160924" y="258989"/>
                  </a:moveTo>
                  <a:cubicBezTo>
                    <a:pt x="188473" y="258989"/>
                    <a:pt x="216022" y="262390"/>
                    <a:pt x="242815" y="269193"/>
                  </a:cubicBezTo>
                  <a:lnTo>
                    <a:pt x="233914" y="304137"/>
                  </a:lnTo>
                  <a:cubicBezTo>
                    <a:pt x="186114" y="291955"/>
                    <a:pt x="135734" y="291955"/>
                    <a:pt x="87934" y="304137"/>
                  </a:cubicBezTo>
                  <a:lnTo>
                    <a:pt x="79033" y="269193"/>
                  </a:lnTo>
                  <a:cubicBezTo>
                    <a:pt x="105826" y="262390"/>
                    <a:pt x="133375" y="258989"/>
                    <a:pt x="160924" y="258989"/>
                  </a:cubicBezTo>
                  <a:close/>
                  <a:moveTo>
                    <a:pt x="446712" y="199361"/>
                  </a:moveTo>
                  <a:cubicBezTo>
                    <a:pt x="474254" y="199361"/>
                    <a:pt x="501784" y="202762"/>
                    <a:pt x="528535" y="209564"/>
                  </a:cubicBezTo>
                  <a:lnTo>
                    <a:pt x="519633" y="244509"/>
                  </a:lnTo>
                  <a:cubicBezTo>
                    <a:pt x="471917" y="232416"/>
                    <a:pt x="421441" y="232416"/>
                    <a:pt x="373725" y="244509"/>
                  </a:cubicBezTo>
                  <a:lnTo>
                    <a:pt x="364823" y="209564"/>
                  </a:lnTo>
                  <a:cubicBezTo>
                    <a:pt x="391619" y="202762"/>
                    <a:pt x="419171" y="199361"/>
                    <a:pt x="446712" y="199361"/>
                  </a:cubicBezTo>
                  <a:close/>
                  <a:moveTo>
                    <a:pt x="160924" y="199361"/>
                  </a:moveTo>
                  <a:cubicBezTo>
                    <a:pt x="188473" y="199361"/>
                    <a:pt x="216022" y="202762"/>
                    <a:pt x="242815" y="209564"/>
                  </a:cubicBezTo>
                  <a:lnTo>
                    <a:pt x="233914" y="244509"/>
                  </a:lnTo>
                  <a:cubicBezTo>
                    <a:pt x="186114" y="232416"/>
                    <a:pt x="135734" y="232416"/>
                    <a:pt x="87934" y="244509"/>
                  </a:cubicBezTo>
                  <a:lnTo>
                    <a:pt x="79033" y="209564"/>
                  </a:lnTo>
                  <a:cubicBezTo>
                    <a:pt x="105826" y="202762"/>
                    <a:pt x="133375" y="199361"/>
                    <a:pt x="160924" y="199361"/>
                  </a:cubicBezTo>
                  <a:close/>
                  <a:moveTo>
                    <a:pt x="446712" y="139754"/>
                  </a:moveTo>
                  <a:cubicBezTo>
                    <a:pt x="474254" y="139754"/>
                    <a:pt x="501784" y="143176"/>
                    <a:pt x="528535" y="150020"/>
                  </a:cubicBezTo>
                  <a:lnTo>
                    <a:pt x="519633" y="184952"/>
                  </a:lnTo>
                  <a:cubicBezTo>
                    <a:pt x="471917" y="172775"/>
                    <a:pt x="421441" y="172775"/>
                    <a:pt x="373725" y="184952"/>
                  </a:cubicBezTo>
                  <a:lnTo>
                    <a:pt x="364823" y="150020"/>
                  </a:lnTo>
                  <a:cubicBezTo>
                    <a:pt x="391619" y="143176"/>
                    <a:pt x="419171" y="139754"/>
                    <a:pt x="446712" y="139754"/>
                  </a:cubicBezTo>
                  <a:close/>
                  <a:moveTo>
                    <a:pt x="160924" y="139754"/>
                  </a:moveTo>
                  <a:cubicBezTo>
                    <a:pt x="188473" y="139754"/>
                    <a:pt x="216022" y="143176"/>
                    <a:pt x="242815" y="150020"/>
                  </a:cubicBezTo>
                  <a:lnTo>
                    <a:pt x="233914" y="184952"/>
                  </a:lnTo>
                  <a:cubicBezTo>
                    <a:pt x="186114" y="172775"/>
                    <a:pt x="135734" y="172775"/>
                    <a:pt x="87934" y="184952"/>
                  </a:cubicBezTo>
                  <a:lnTo>
                    <a:pt x="79033" y="150020"/>
                  </a:lnTo>
                  <a:cubicBezTo>
                    <a:pt x="105826" y="143176"/>
                    <a:pt x="133375" y="139754"/>
                    <a:pt x="160924" y="139754"/>
                  </a:cubicBezTo>
                  <a:close/>
                  <a:moveTo>
                    <a:pt x="446712" y="80176"/>
                  </a:moveTo>
                  <a:cubicBezTo>
                    <a:pt x="474254" y="80176"/>
                    <a:pt x="501784" y="83577"/>
                    <a:pt x="528535" y="90379"/>
                  </a:cubicBezTo>
                  <a:lnTo>
                    <a:pt x="519633" y="125324"/>
                  </a:lnTo>
                  <a:cubicBezTo>
                    <a:pt x="471917" y="113142"/>
                    <a:pt x="421441" y="113142"/>
                    <a:pt x="373725" y="125324"/>
                  </a:cubicBezTo>
                  <a:lnTo>
                    <a:pt x="364823" y="90379"/>
                  </a:lnTo>
                  <a:cubicBezTo>
                    <a:pt x="391619" y="83577"/>
                    <a:pt x="419171" y="80176"/>
                    <a:pt x="446712" y="80176"/>
                  </a:cubicBezTo>
                  <a:close/>
                  <a:moveTo>
                    <a:pt x="160924" y="80176"/>
                  </a:moveTo>
                  <a:cubicBezTo>
                    <a:pt x="188473" y="80176"/>
                    <a:pt x="216022" y="83577"/>
                    <a:pt x="242815" y="90379"/>
                  </a:cubicBezTo>
                  <a:lnTo>
                    <a:pt x="233914" y="125324"/>
                  </a:lnTo>
                  <a:cubicBezTo>
                    <a:pt x="186114" y="113142"/>
                    <a:pt x="135734" y="113142"/>
                    <a:pt x="87934" y="125324"/>
                  </a:cubicBezTo>
                  <a:lnTo>
                    <a:pt x="79033" y="90379"/>
                  </a:lnTo>
                  <a:cubicBezTo>
                    <a:pt x="105826" y="83577"/>
                    <a:pt x="133375" y="80176"/>
                    <a:pt x="160924" y="80176"/>
                  </a:cubicBezTo>
                  <a:close/>
                  <a:moveTo>
                    <a:pt x="446717" y="36082"/>
                  </a:moveTo>
                  <a:cubicBezTo>
                    <a:pt x="403728" y="36082"/>
                    <a:pt x="360827" y="45592"/>
                    <a:pt x="321843" y="63722"/>
                  </a:cubicBezTo>
                  <a:lnTo>
                    <a:pt x="321843" y="363492"/>
                  </a:lnTo>
                  <a:cubicBezTo>
                    <a:pt x="361361" y="347495"/>
                    <a:pt x="403995" y="339052"/>
                    <a:pt x="446717" y="339052"/>
                  </a:cubicBezTo>
                  <a:cubicBezTo>
                    <a:pt x="489351" y="339052"/>
                    <a:pt x="531985" y="347406"/>
                    <a:pt x="571503" y="363403"/>
                  </a:cubicBezTo>
                  <a:lnTo>
                    <a:pt x="571503" y="63633"/>
                  </a:lnTo>
                  <a:cubicBezTo>
                    <a:pt x="532608" y="45592"/>
                    <a:pt x="489618" y="36082"/>
                    <a:pt x="446717" y="36082"/>
                  </a:cubicBezTo>
                  <a:close/>
                  <a:moveTo>
                    <a:pt x="160922" y="36082"/>
                  </a:moveTo>
                  <a:cubicBezTo>
                    <a:pt x="117932" y="36082"/>
                    <a:pt x="75031" y="45592"/>
                    <a:pt x="36136" y="63633"/>
                  </a:cubicBezTo>
                  <a:lnTo>
                    <a:pt x="36136" y="363403"/>
                  </a:lnTo>
                  <a:cubicBezTo>
                    <a:pt x="75655" y="347406"/>
                    <a:pt x="118288" y="339052"/>
                    <a:pt x="160922" y="339052"/>
                  </a:cubicBezTo>
                  <a:cubicBezTo>
                    <a:pt x="203644" y="339052"/>
                    <a:pt x="246278" y="347495"/>
                    <a:pt x="285796" y="363492"/>
                  </a:cubicBezTo>
                  <a:lnTo>
                    <a:pt x="285796" y="63722"/>
                  </a:lnTo>
                  <a:cubicBezTo>
                    <a:pt x="246812" y="45592"/>
                    <a:pt x="203911" y="36082"/>
                    <a:pt x="160922" y="36082"/>
                  </a:cubicBezTo>
                  <a:close/>
                  <a:moveTo>
                    <a:pt x="160922" y="0"/>
                  </a:moveTo>
                  <a:cubicBezTo>
                    <a:pt x="210230" y="0"/>
                    <a:pt x="259361" y="11198"/>
                    <a:pt x="303775" y="32350"/>
                  </a:cubicBezTo>
                  <a:cubicBezTo>
                    <a:pt x="348189" y="11198"/>
                    <a:pt x="397409" y="0"/>
                    <a:pt x="446717" y="0"/>
                  </a:cubicBezTo>
                  <a:cubicBezTo>
                    <a:pt x="498964" y="0"/>
                    <a:pt x="551210" y="12620"/>
                    <a:pt x="597759" y="36349"/>
                  </a:cubicBezTo>
                  <a:lnTo>
                    <a:pt x="607639" y="41415"/>
                  </a:lnTo>
                  <a:lnTo>
                    <a:pt x="607639" y="420993"/>
                  </a:lnTo>
                  <a:lnTo>
                    <a:pt x="581293" y="407484"/>
                  </a:lnTo>
                  <a:cubicBezTo>
                    <a:pt x="539906" y="386333"/>
                    <a:pt x="493267" y="375134"/>
                    <a:pt x="446717" y="375134"/>
                  </a:cubicBezTo>
                  <a:cubicBezTo>
                    <a:pt x="400079" y="375134"/>
                    <a:pt x="353529" y="386333"/>
                    <a:pt x="312052" y="407484"/>
                  </a:cubicBezTo>
                  <a:lnTo>
                    <a:pt x="306000" y="410595"/>
                  </a:lnTo>
                  <a:lnTo>
                    <a:pt x="297456" y="408462"/>
                  </a:lnTo>
                  <a:lnTo>
                    <a:pt x="295586" y="407484"/>
                  </a:lnTo>
                  <a:cubicBezTo>
                    <a:pt x="254110" y="386333"/>
                    <a:pt x="207560" y="375134"/>
                    <a:pt x="160922" y="375134"/>
                  </a:cubicBezTo>
                  <a:cubicBezTo>
                    <a:pt x="114283" y="375134"/>
                    <a:pt x="67733" y="386333"/>
                    <a:pt x="26257" y="407484"/>
                  </a:cubicBezTo>
                  <a:lnTo>
                    <a:pt x="0" y="420993"/>
                  </a:lnTo>
                  <a:lnTo>
                    <a:pt x="0" y="41415"/>
                  </a:lnTo>
                  <a:lnTo>
                    <a:pt x="9791" y="36349"/>
                  </a:lnTo>
                  <a:cubicBezTo>
                    <a:pt x="56340" y="12620"/>
                    <a:pt x="108586" y="0"/>
                    <a:pt x="160922"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7"/>
            </p:custDataLst>
          </p:nvPr>
        </p:nvSpPr>
        <p:spPr>
          <a:xfrm>
            <a:off x="297180" y="6238240"/>
            <a:ext cx="5798820" cy="410845"/>
          </a:xfrm>
          <a:prstGeom prst="rect">
            <a:avLst/>
          </a:prstGeom>
          <a:noFill/>
        </p:spPr>
        <p:txBody>
          <a:bodyPr wrap="square" rtlCol="0">
            <a:spAutoFit/>
            <a:scene3d>
              <a:camera prst="orthographicFront"/>
              <a:lightRig rig="threePt" dir="t"/>
            </a:scene3d>
            <a:sp3d contourW="12700"/>
          </a:bodyPr>
          <a:lstStyle/>
          <a:p>
            <a:pPr defTabSz="457200">
              <a:lnSpc>
                <a:spcPct val="130000"/>
              </a:lnSpc>
            </a:pPr>
            <a:r>
              <a:rPr sz="1600">
                <a:latin typeface="Arial" panose="020B0604020202020204" pitchFamily="34" charset="0"/>
                <a:ea typeface="微软雅黑" panose="020B0503020204020204" pitchFamily="34" charset="-122"/>
                <a:sym typeface="Arial" panose="020B0604020202020204" pitchFamily="34" charset="0"/>
              </a:rPr>
              <a:t>图2：构建和数学表示miRNA-基因双层网络。</a:t>
            </a: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3" name="图片 2"/>
          <p:cNvPicPr>
            <a:picLocks noChangeAspect="1"/>
          </p:cNvPicPr>
          <p:nvPr>
            <p:custDataLst>
              <p:tags r:id="rId8"/>
            </p:custDataLst>
          </p:nvPr>
        </p:nvPicPr>
        <p:blipFill>
          <a:blip r:embed="rId9"/>
          <a:stretch>
            <a:fillRect/>
          </a:stretch>
        </p:blipFill>
        <p:spPr>
          <a:xfrm>
            <a:off x="638175" y="1148080"/>
            <a:ext cx="3190240" cy="4850130"/>
          </a:xfrm>
          <a:prstGeom prst="rect">
            <a:avLst/>
          </a:prstGeom>
          <a:noFill/>
          <a:ln>
            <a:noFill/>
          </a:ln>
        </p:spPr>
      </p:pic>
      <p:pic>
        <p:nvPicPr>
          <p:cNvPr id="5" name="图片 4"/>
          <p:cNvPicPr>
            <a:picLocks noChangeAspect="1"/>
          </p:cNvPicPr>
          <p:nvPr>
            <p:custDataLst>
              <p:tags r:id="rId10"/>
            </p:custDataLst>
          </p:nvPr>
        </p:nvPicPr>
        <p:blipFill>
          <a:blip r:embed="rId11"/>
          <a:stretch>
            <a:fillRect/>
          </a:stretch>
        </p:blipFill>
        <p:spPr>
          <a:xfrm>
            <a:off x="6096000" y="1297940"/>
            <a:ext cx="5470525" cy="1742440"/>
          </a:xfrm>
          <a:prstGeom prst="rect">
            <a:avLst/>
          </a:prstGeom>
        </p:spPr>
      </p:pic>
      <p:pic>
        <p:nvPicPr>
          <p:cNvPr id="6" name="图片 5"/>
          <p:cNvPicPr>
            <a:picLocks noChangeAspect="1"/>
          </p:cNvPicPr>
          <p:nvPr>
            <p:custDataLst>
              <p:tags r:id="rId12"/>
            </p:custDataLst>
          </p:nvPr>
        </p:nvPicPr>
        <p:blipFill>
          <a:blip r:embed="rId13"/>
          <a:stretch>
            <a:fillRect/>
          </a:stretch>
        </p:blipFill>
        <p:spPr>
          <a:xfrm>
            <a:off x="6111875" y="3719830"/>
            <a:ext cx="5393690" cy="765175"/>
          </a:xfrm>
          <a:prstGeom prst="rect">
            <a:avLst/>
          </a:prstGeom>
        </p:spPr>
      </p:pic>
      <p:pic>
        <p:nvPicPr>
          <p:cNvPr id="7" name="图片 6"/>
          <p:cNvPicPr>
            <a:picLocks noChangeAspect="1"/>
          </p:cNvPicPr>
          <p:nvPr>
            <p:custDataLst>
              <p:tags r:id="rId14"/>
            </p:custDataLst>
          </p:nvPr>
        </p:nvPicPr>
        <p:blipFill>
          <a:blip r:embed="rId15"/>
          <a:stretch>
            <a:fillRect/>
          </a:stretch>
        </p:blipFill>
        <p:spPr>
          <a:xfrm>
            <a:off x="6111875" y="4650740"/>
            <a:ext cx="5415915" cy="11423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12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2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50" fill="hold"/>
                                        <p:tgtEl>
                                          <p:spTgt spid="36"/>
                                        </p:tgtEl>
                                        <p:attrNameLst>
                                          <p:attrName>ppt_w</p:attrName>
                                        </p:attrNameLst>
                                      </p:cBhvr>
                                      <p:tavLst>
                                        <p:tav tm="0">
                                          <p:val>
                                            <p:fltVal val="0"/>
                                          </p:val>
                                        </p:tav>
                                        <p:tav tm="100000">
                                          <p:val>
                                            <p:strVal val="#ppt_w"/>
                                          </p:val>
                                        </p:tav>
                                      </p:tavLst>
                                    </p:anim>
                                    <p:anim calcmode="lin" valueType="num">
                                      <p:cBhvr>
                                        <p:cTn id="17" dur="750" fill="hold"/>
                                        <p:tgtEl>
                                          <p:spTgt spid="36"/>
                                        </p:tgtEl>
                                        <p:attrNameLst>
                                          <p:attrName>ppt_h</p:attrName>
                                        </p:attrNameLst>
                                      </p:cBhvr>
                                      <p:tavLst>
                                        <p:tav tm="0">
                                          <p:val>
                                            <p:fltVal val="0"/>
                                          </p:val>
                                        </p:tav>
                                        <p:tav tm="100000">
                                          <p:val>
                                            <p:strVal val="#ppt_h"/>
                                          </p:val>
                                        </p:tav>
                                      </p:tavLst>
                                    </p:anim>
                                    <p:animEffect transition="in" filter="fade">
                                      <p:cBhvr>
                                        <p:cTn id="18"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9399270" cy="908048"/>
            <a:chOff x="338667" y="3"/>
            <a:chExt cx="939927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849312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双层网络的定义与构建</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数学表示</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custDataLst>
              <p:tags r:id="rId1"/>
            </p:custDataLst>
          </p:nvPr>
        </p:nvGrpSpPr>
        <p:grpSpPr>
          <a:xfrm>
            <a:off x="5110994" y="1542679"/>
            <a:ext cx="659669" cy="664528"/>
            <a:chOff x="4712849" y="1264285"/>
            <a:chExt cx="659669" cy="664528"/>
          </a:xfrm>
        </p:grpSpPr>
        <p:sp>
          <p:nvSpPr>
            <p:cNvPr id="34"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3"/>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组合 35"/>
          <p:cNvGrpSpPr/>
          <p:nvPr>
            <p:custDataLst>
              <p:tags r:id="rId4"/>
            </p:custDataLst>
          </p:nvPr>
        </p:nvGrpSpPr>
        <p:grpSpPr>
          <a:xfrm>
            <a:off x="5110994" y="3957184"/>
            <a:ext cx="659669" cy="664528"/>
            <a:chOff x="4712849" y="1264285"/>
            <a:chExt cx="659669" cy="664528"/>
          </a:xfrm>
        </p:grpSpPr>
        <p:sp>
          <p:nvSpPr>
            <p:cNvPr id="37" name="圆形"/>
            <p:cNvSpPr>
              <a:spLocks noChangeArrowheads="1"/>
            </p:cNvSpPr>
            <p:nvPr>
              <p:custDataLst>
                <p:tags r:id="rId5"/>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书"/>
            <p:cNvSpPr>
              <a:spLocks noChangeAspect="1"/>
            </p:cNvSpPr>
            <p:nvPr>
              <p:custDataLst>
                <p:tags r:id="rId6"/>
              </p:custDataLst>
            </p:nvPr>
          </p:nvSpPr>
          <p:spPr bwMode="auto">
            <a:xfrm>
              <a:off x="4876442" y="1481372"/>
              <a:ext cx="332482" cy="230354"/>
            </a:xfrm>
            <a:custGeom>
              <a:avLst/>
              <a:gdLst>
                <a:gd name="connsiteX0" fmla="*/ 446712 w 607639"/>
                <a:gd name="connsiteY0" fmla="*/ 258989 h 420993"/>
                <a:gd name="connsiteX1" fmla="*/ 528535 w 607639"/>
                <a:gd name="connsiteY1" fmla="*/ 269193 h 420993"/>
                <a:gd name="connsiteX2" fmla="*/ 519633 w 607639"/>
                <a:gd name="connsiteY2" fmla="*/ 304137 h 420993"/>
                <a:gd name="connsiteX3" fmla="*/ 373725 w 607639"/>
                <a:gd name="connsiteY3" fmla="*/ 304137 h 420993"/>
                <a:gd name="connsiteX4" fmla="*/ 364823 w 607639"/>
                <a:gd name="connsiteY4" fmla="*/ 269193 h 420993"/>
                <a:gd name="connsiteX5" fmla="*/ 446712 w 607639"/>
                <a:gd name="connsiteY5" fmla="*/ 258989 h 420993"/>
                <a:gd name="connsiteX6" fmla="*/ 160924 w 607639"/>
                <a:gd name="connsiteY6" fmla="*/ 258989 h 420993"/>
                <a:gd name="connsiteX7" fmla="*/ 242815 w 607639"/>
                <a:gd name="connsiteY7" fmla="*/ 269193 h 420993"/>
                <a:gd name="connsiteX8" fmla="*/ 233914 w 607639"/>
                <a:gd name="connsiteY8" fmla="*/ 304137 h 420993"/>
                <a:gd name="connsiteX9" fmla="*/ 87934 w 607639"/>
                <a:gd name="connsiteY9" fmla="*/ 304137 h 420993"/>
                <a:gd name="connsiteX10" fmla="*/ 79033 w 607639"/>
                <a:gd name="connsiteY10" fmla="*/ 269193 h 420993"/>
                <a:gd name="connsiteX11" fmla="*/ 160924 w 607639"/>
                <a:gd name="connsiteY11" fmla="*/ 258989 h 420993"/>
                <a:gd name="connsiteX12" fmla="*/ 446712 w 607639"/>
                <a:gd name="connsiteY12" fmla="*/ 199361 h 420993"/>
                <a:gd name="connsiteX13" fmla="*/ 528535 w 607639"/>
                <a:gd name="connsiteY13" fmla="*/ 209564 h 420993"/>
                <a:gd name="connsiteX14" fmla="*/ 519633 w 607639"/>
                <a:gd name="connsiteY14" fmla="*/ 244509 h 420993"/>
                <a:gd name="connsiteX15" fmla="*/ 373725 w 607639"/>
                <a:gd name="connsiteY15" fmla="*/ 244509 h 420993"/>
                <a:gd name="connsiteX16" fmla="*/ 364823 w 607639"/>
                <a:gd name="connsiteY16" fmla="*/ 209564 h 420993"/>
                <a:gd name="connsiteX17" fmla="*/ 446712 w 607639"/>
                <a:gd name="connsiteY17" fmla="*/ 199361 h 420993"/>
                <a:gd name="connsiteX18" fmla="*/ 160924 w 607639"/>
                <a:gd name="connsiteY18" fmla="*/ 199361 h 420993"/>
                <a:gd name="connsiteX19" fmla="*/ 242815 w 607639"/>
                <a:gd name="connsiteY19" fmla="*/ 209564 h 420993"/>
                <a:gd name="connsiteX20" fmla="*/ 233914 w 607639"/>
                <a:gd name="connsiteY20" fmla="*/ 244509 h 420993"/>
                <a:gd name="connsiteX21" fmla="*/ 87934 w 607639"/>
                <a:gd name="connsiteY21" fmla="*/ 244509 h 420993"/>
                <a:gd name="connsiteX22" fmla="*/ 79033 w 607639"/>
                <a:gd name="connsiteY22" fmla="*/ 209564 h 420993"/>
                <a:gd name="connsiteX23" fmla="*/ 160924 w 607639"/>
                <a:gd name="connsiteY23" fmla="*/ 199361 h 420993"/>
                <a:gd name="connsiteX24" fmla="*/ 446712 w 607639"/>
                <a:gd name="connsiteY24" fmla="*/ 139754 h 420993"/>
                <a:gd name="connsiteX25" fmla="*/ 528535 w 607639"/>
                <a:gd name="connsiteY25" fmla="*/ 150020 h 420993"/>
                <a:gd name="connsiteX26" fmla="*/ 519633 w 607639"/>
                <a:gd name="connsiteY26" fmla="*/ 184952 h 420993"/>
                <a:gd name="connsiteX27" fmla="*/ 373725 w 607639"/>
                <a:gd name="connsiteY27" fmla="*/ 184952 h 420993"/>
                <a:gd name="connsiteX28" fmla="*/ 364823 w 607639"/>
                <a:gd name="connsiteY28" fmla="*/ 150020 h 420993"/>
                <a:gd name="connsiteX29" fmla="*/ 446712 w 607639"/>
                <a:gd name="connsiteY29" fmla="*/ 139754 h 420993"/>
                <a:gd name="connsiteX30" fmla="*/ 160924 w 607639"/>
                <a:gd name="connsiteY30" fmla="*/ 139754 h 420993"/>
                <a:gd name="connsiteX31" fmla="*/ 242815 w 607639"/>
                <a:gd name="connsiteY31" fmla="*/ 150020 h 420993"/>
                <a:gd name="connsiteX32" fmla="*/ 233914 w 607639"/>
                <a:gd name="connsiteY32" fmla="*/ 184952 h 420993"/>
                <a:gd name="connsiteX33" fmla="*/ 87934 w 607639"/>
                <a:gd name="connsiteY33" fmla="*/ 184952 h 420993"/>
                <a:gd name="connsiteX34" fmla="*/ 79033 w 607639"/>
                <a:gd name="connsiteY34" fmla="*/ 150020 h 420993"/>
                <a:gd name="connsiteX35" fmla="*/ 160924 w 607639"/>
                <a:gd name="connsiteY35" fmla="*/ 139754 h 420993"/>
                <a:gd name="connsiteX36" fmla="*/ 446712 w 607639"/>
                <a:gd name="connsiteY36" fmla="*/ 80176 h 420993"/>
                <a:gd name="connsiteX37" fmla="*/ 528535 w 607639"/>
                <a:gd name="connsiteY37" fmla="*/ 90379 h 420993"/>
                <a:gd name="connsiteX38" fmla="*/ 519633 w 607639"/>
                <a:gd name="connsiteY38" fmla="*/ 125324 h 420993"/>
                <a:gd name="connsiteX39" fmla="*/ 373725 w 607639"/>
                <a:gd name="connsiteY39" fmla="*/ 125324 h 420993"/>
                <a:gd name="connsiteX40" fmla="*/ 364823 w 607639"/>
                <a:gd name="connsiteY40" fmla="*/ 90379 h 420993"/>
                <a:gd name="connsiteX41" fmla="*/ 446712 w 607639"/>
                <a:gd name="connsiteY41" fmla="*/ 80176 h 420993"/>
                <a:gd name="connsiteX42" fmla="*/ 160924 w 607639"/>
                <a:gd name="connsiteY42" fmla="*/ 80176 h 420993"/>
                <a:gd name="connsiteX43" fmla="*/ 242815 w 607639"/>
                <a:gd name="connsiteY43" fmla="*/ 90379 h 420993"/>
                <a:gd name="connsiteX44" fmla="*/ 233914 w 607639"/>
                <a:gd name="connsiteY44" fmla="*/ 125324 h 420993"/>
                <a:gd name="connsiteX45" fmla="*/ 87934 w 607639"/>
                <a:gd name="connsiteY45" fmla="*/ 125324 h 420993"/>
                <a:gd name="connsiteX46" fmla="*/ 79033 w 607639"/>
                <a:gd name="connsiteY46" fmla="*/ 90379 h 420993"/>
                <a:gd name="connsiteX47" fmla="*/ 160924 w 607639"/>
                <a:gd name="connsiteY47" fmla="*/ 80176 h 420993"/>
                <a:gd name="connsiteX48" fmla="*/ 446717 w 607639"/>
                <a:gd name="connsiteY48" fmla="*/ 36082 h 420993"/>
                <a:gd name="connsiteX49" fmla="*/ 321843 w 607639"/>
                <a:gd name="connsiteY49" fmla="*/ 63722 h 420993"/>
                <a:gd name="connsiteX50" fmla="*/ 321843 w 607639"/>
                <a:gd name="connsiteY50" fmla="*/ 363492 h 420993"/>
                <a:gd name="connsiteX51" fmla="*/ 446717 w 607639"/>
                <a:gd name="connsiteY51" fmla="*/ 339052 h 420993"/>
                <a:gd name="connsiteX52" fmla="*/ 571503 w 607639"/>
                <a:gd name="connsiteY52" fmla="*/ 363403 h 420993"/>
                <a:gd name="connsiteX53" fmla="*/ 571503 w 607639"/>
                <a:gd name="connsiteY53" fmla="*/ 63633 h 420993"/>
                <a:gd name="connsiteX54" fmla="*/ 446717 w 607639"/>
                <a:gd name="connsiteY54" fmla="*/ 36082 h 420993"/>
                <a:gd name="connsiteX55" fmla="*/ 160922 w 607639"/>
                <a:gd name="connsiteY55" fmla="*/ 36082 h 420993"/>
                <a:gd name="connsiteX56" fmla="*/ 36136 w 607639"/>
                <a:gd name="connsiteY56" fmla="*/ 63633 h 420993"/>
                <a:gd name="connsiteX57" fmla="*/ 36136 w 607639"/>
                <a:gd name="connsiteY57" fmla="*/ 363403 h 420993"/>
                <a:gd name="connsiteX58" fmla="*/ 160922 w 607639"/>
                <a:gd name="connsiteY58" fmla="*/ 339052 h 420993"/>
                <a:gd name="connsiteX59" fmla="*/ 285796 w 607639"/>
                <a:gd name="connsiteY59" fmla="*/ 363492 h 420993"/>
                <a:gd name="connsiteX60" fmla="*/ 285796 w 607639"/>
                <a:gd name="connsiteY60" fmla="*/ 63722 h 420993"/>
                <a:gd name="connsiteX61" fmla="*/ 160922 w 607639"/>
                <a:gd name="connsiteY61" fmla="*/ 36082 h 420993"/>
                <a:gd name="connsiteX62" fmla="*/ 160922 w 607639"/>
                <a:gd name="connsiteY62" fmla="*/ 0 h 420993"/>
                <a:gd name="connsiteX63" fmla="*/ 303775 w 607639"/>
                <a:gd name="connsiteY63" fmla="*/ 32350 h 420993"/>
                <a:gd name="connsiteX64" fmla="*/ 446717 w 607639"/>
                <a:gd name="connsiteY64" fmla="*/ 0 h 420993"/>
                <a:gd name="connsiteX65" fmla="*/ 597759 w 607639"/>
                <a:gd name="connsiteY65" fmla="*/ 36349 h 420993"/>
                <a:gd name="connsiteX66" fmla="*/ 607639 w 607639"/>
                <a:gd name="connsiteY66" fmla="*/ 41415 h 420993"/>
                <a:gd name="connsiteX67" fmla="*/ 607639 w 607639"/>
                <a:gd name="connsiteY67" fmla="*/ 420993 h 420993"/>
                <a:gd name="connsiteX68" fmla="*/ 581293 w 607639"/>
                <a:gd name="connsiteY68" fmla="*/ 407484 h 420993"/>
                <a:gd name="connsiteX69" fmla="*/ 446717 w 607639"/>
                <a:gd name="connsiteY69" fmla="*/ 375134 h 420993"/>
                <a:gd name="connsiteX70" fmla="*/ 312052 w 607639"/>
                <a:gd name="connsiteY70" fmla="*/ 407484 h 420993"/>
                <a:gd name="connsiteX71" fmla="*/ 306000 w 607639"/>
                <a:gd name="connsiteY71" fmla="*/ 410595 h 420993"/>
                <a:gd name="connsiteX72" fmla="*/ 297456 w 607639"/>
                <a:gd name="connsiteY72" fmla="*/ 408462 h 420993"/>
                <a:gd name="connsiteX73" fmla="*/ 295586 w 607639"/>
                <a:gd name="connsiteY73" fmla="*/ 407484 h 420993"/>
                <a:gd name="connsiteX74" fmla="*/ 160922 w 607639"/>
                <a:gd name="connsiteY74" fmla="*/ 375134 h 420993"/>
                <a:gd name="connsiteX75" fmla="*/ 26257 w 607639"/>
                <a:gd name="connsiteY75" fmla="*/ 407484 h 420993"/>
                <a:gd name="connsiteX76" fmla="*/ 0 w 607639"/>
                <a:gd name="connsiteY76" fmla="*/ 420993 h 420993"/>
                <a:gd name="connsiteX77" fmla="*/ 0 w 607639"/>
                <a:gd name="connsiteY77" fmla="*/ 41415 h 420993"/>
                <a:gd name="connsiteX78" fmla="*/ 9791 w 607639"/>
                <a:gd name="connsiteY78" fmla="*/ 36349 h 420993"/>
                <a:gd name="connsiteX79" fmla="*/ 160922 w 607639"/>
                <a:gd name="connsiteY79"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7639" h="420993">
                  <a:moveTo>
                    <a:pt x="446712" y="258989"/>
                  </a:moveTo>
                  <a:cubicBezTo>
                    <a:pt x="474254" y="258989"/>
                    <a:pt x="501784" y="262390"/>
                    <a:pt x="528535" y="269193"/>
                  </a:cubicBezTo>
                  <a:lnTo>
                    <a:pt x="519633" y="304137"/>
                  </a:lnTo>
                  <a:cubicBezTo>
                    <a:pt x="471917" y="291955"/>
                    <a:pt x="421441" y="291955"/>
                    <a:pt x="373725" y="304137"/>
                  </a:cubicBezTo>
                  <a:lnTo>
                    <a:pt x="364823" y="269193"/>
                  </a:lnTo>
                  <a:cubicBezTo>
                    <a:pt x="391619" y="262390"/>
                    <a:pt x="419171" y="258989"/>
                    <a:pt x="446712" y="258989"/>
                  </a:cubicBezTo>
                  <a:close/>
                  <a:moveTo>
                    <a:pt x="160924" y="258989"/>
                  </a:moveTo>
                  <a:cubicBezTo>
                    <a:pt x="188473" y="258989"/>
                    <a:pt x="216022" y="262390"/>
                    <a:pt x="242815" y="269193"/>
                  </a:cubicBezTo>
                  <a:lnTo>
                    <a:pt x="233914" y="304137"/>
                  </a:lnTo>
                  <a:cubicBezTo>
                    <a:pt x="186114" y="291955"/>
                    <a:pt x="135734" y="291955"/>
                    <a:pt x="87934" y="304137"/>
                  </a:cubicBezTo>
                  <a:lnTo>
                    <a:pt x="79033" y="269193"/>
                  </a:lnTo>
                  <a:cubicBezTo>
                    <a:pt x="105826" y="262390"/>
                    <a:pt x="133375" y="258989"/>
                    <a:pt x="160924" y="258989"/>
                  </a:cubicBezTo>
                  <a:close/>
                  <a:moveTo>
                    <a:pt x="446712" y="199361"/>
                  </a:moveTo>
                  <a:cubicBezTo>
                    <a:pt x="474254" y="199361"/>
                    <a:pt x="501784" y="202762"/>
                    <a:pt x="528535" y="209564"/>
                  </a:cubicBezTo>
                  <a:lnTo>
                    <a:pt x="519633" y="244509"/>
                  </a:lnTo>
                  <a:cubicBezTo>
                    <a:pt x="471917" y="232416"/>
                    <a:pt x="421441" y="232416"/>
                    <a:pt x="373725" y="244509"/>
                  </a:cubicBezTo>
                  <a:lnTo>
                    <a:pt x="364823" y="209564"/>
                  </a:lnTo>
                  <a:cubicBezTo>
                    <a:pt x="391619" y="202762"/>
                    <a:pt x="419171" y="199361"/>
                    <a:pt x="446712" y="199361"/>
                  </a:cubicBezTo>
                  <a:close/>
                  <a:moveTo>
                    <a:pt x="160924" y="199361"/>
                  </a:moveTo>
                  <a:cubicBezTo>
                    <a:pt x="188473" y="199361"/>
                    <a:pt x="216022" y="202762"/>
                    <a:pt x="242815" y="209564"/>
                  </a:cubicBezTo>
                  <a:lnTo>
                    <a:pt x="233914" y="244509"/>
                  </a:lnTo>
                  <a:cubicBezTo>
                    <a:pt x="186114" y="232416"/>
                    <a:pt x="135734" y="232416"/>
                    <a:pt x="87934" y="244509"/>
                  </a:cubicBezTo>
                  <a:lnTo>
                    <a:pt x="79033" y="209564"/>
                  </a:lnTo>
                  <a:cubicBezTo>
                    <a:pt x="105826" y="202762"/>
                    <a:pt x="133375" y="199361"/>
                    <a:pt x="160924" y="199361"/>
                  </a:cubicBezTo>
                  <a:close/>
                  <a:moveTo>
                    <a:pt x="446712" y="139754"/>
                  </a:moveTo>
                  <a:cubicBezTo>
                    <a:pt x="474254" y="139754"/>
                    <a:pt x="501784" y="143176"/>
                    <a:pt x="528535" y="150020"/>
                  </a:cubicBezTo>
                  <a:lnTo>
                    <a:pt x="519633" y="184952"/>
                  </a:lnTo>
                  <a:cubicBezTo>
                    <a:pt x="471917" y="172775"/>
                    <a:pt x="421441" y="172775"/>
                    <a:pt x="373725" y="184952"/>
                  </a:cubicBezTo>
                  <a:lnTo>
                    <a:pt x="364823" y="150020"/>
                  </a:lnTo>
                  <a:cubicBezTo>
                    <a:pt x="391619" y="143176"/>
                    <a:pt x="419171" y="139754"/>
                    <a:pt x="446712" y="139754"/>
                  </a:cubicBezTo>
                  <a:close/>
                  <a:moveTo>
                    <a:pt x="160924" y="139754"/>
                  </a:moveTo>
                  <a:cubicBezTo>
                    <a:pt x="188473" y="139754"/>
                    <a:pt x="216022" y="143176"/>
                    <a:pt x="242815" y="150020"/>
                  </a:cubicBezTo>
                  <a:lnTo>
                    <a:pt x="233914" y="184952"/>
                  </a:lnTo>
                  <a:cubicBezTo>
                    <a:pt x="186114" y="172775"/>
                    <a:pt x="135734" y="172775"/>
                    <a:pt x="87934" y="184952"/>
                  </a:cubicBezTo>
                  <a:lnTo>
                    <a:pt x="79033" y="150020"/>
                  </a:lnTo>
                  <a:cubicBezTo>
                    <a:pt x="105826" y="143176"/>
                    <a:pt x="133375" y="139754"/>
                    <a:pt x="160924" y="139754"/>
                  </a:cubicBezTo>
                  <a:close/>
                  <a:moveTo>
                    <a:pt x="446712" y="80176"/>
                  </a:moveTo>
                  <a:cubicBezTo>
                    <a:pt x="474254" y="80176"/>
                    <a:pt x="501784" y="83577"/>
                    <a:pt x="528535" y="90379"/>
                  </a:cubicBezTo>
                  <a:lnTo>
                    <a:pt x="519633" y="125324"/>
                  </a:lnTo>
                  <a:cubicBezTo>
                    <a:pt x="471917" y="113142"/>
                    <a:pt x="421441" y="113142"/>
                    <a:pt x="373725" y="125324"/>
                  </a:cubicBezTo>
                  <a:lnTo>
                    <a:pt x="364823" y="90379"/>
                  </a:lnTo>
                  <a:cubicBezTo>
                    <a:pt x="391619" y="83577"/>
                    <a:pt x="419171" y="80176"/>
                    <a:pt x="446712" y="80176"/>
                  </a:cubicBezTo>
                  <a:close/>
                  <a:moveTo>
                    <a:pt x="160924" y="80176"/>
                  </a:moveTo>
                  <a:cubicBezTo>
                    <a:pt x="188473" y="80176"/>
                    <a:pt x="216022" y="83577"/>
                    <a:pt x="242815" y="90379"/>
                  </a:cubicBezTo>
                  <a:lnTo>
                    <a:pt x="233914" y="125324"/>
                  </a:lnTo>
                  <a:cubicBezTo>
                    <a:pt x="186114" y="113142"/>
                    <a:pt x="135734" y="113142"/>
                    <a:pt x="87934" y="125324"/>
                  </a:cubicBezTo>
                  <a:lnTo>
                    <a:pt x="79033" y="90379"/>
                  </a:lnTo>
                  <a:cubicBezTo>
                    <a:pt x="105826" y="83577"/>
                    <a:pt x="133375" y="80176"/>
                    <a:pt x="160924" y="80176"/>
                  </a:cubicBezTo>
                  <a:close/>
                  <a:moveTo>
                    <a:pt x="446717" y="36082"/>
                  </a:moveTo>
                  <a:cubicBezTo>
                    <a:pt x="403728" y="36082"/>
                    <a:pt x="360827" y="45592"/>
                    <a:pt x="321843" y="63722"/>
                  </a:cubicBezTo>
                  <a:lnTo>
                    <a:pt x="321843" y="363492"/>
                  </a:lnTo>
                  <a:cubicBezTo>
                    <a:pt x="361361" y="347495"/>
                    <a:pt x="403995" y="339052"/>
                    <a:pt x="446717" y="339052"/>
                  </a:cubicBezTo>
                  <a:cubicBezTo>
                    <a:pt x="489351" y="339052"/>
                    <a:pt x="531985" y="347406"/>
                    <a:pt x="571503" y="363403"/>
                  </a:cubicBezTo>
                  <a:lnTo>
                    <a:pt x="571503" y="63633"/>
                  </a:lnTo>
                  <a:cubicBezTo>
                    <a:pt x="532608" y="45592"/>
                    <a:pt x="489618" y="36082"/>
                    <a:pt x="446717" y="36082"/>
                  </a:cubicBezTo>
                  <a:close/>
                  <a:moveTo>
                    <a:pt x="160922" y="36082"/>
                  </a:moveTo>
                  <a:cubicBezTo>
                    <a:pt x="117932" y="36082"/>
                    <a:pt x="75031" y="45592"/>
                    <a:pt x="36136" y="63633"/>
                  </a:cubicBezTo>
                  <a:lnTo>
                    <a:pt x="36136" y="363403"/>
                  </a:lnTo>
                  <a:cubicBezTo>
                    <a:pt x="75655" y="347406"/>
                    <a:pt x="118288" y="339052"/>
                    <a:pt x="160922" y="339052"/>
                  </a:cubicBezTo>
                  <a:cubicBezTo>
                    <a:pt x="203644" y="339052"/>
                    <a:pt x="246278" y="347495"/>
                    <a:pt x="285796" y="363492"/>
                  </a:cubicBezTo>
                  <a:lnTo>
                    <a:pt x="285796" y="63722"/>
                  </a:lnTo>
                  <a:cubicBezTo>
                    <a:pt x="246812" y="45592"/>
                    <a:pt x="203911" y="36082"/>
                    <a:pt x="160922" y="36082"/>
                  </a:cubicBezTo>
                  <a:close/>
                  <a:moveTo>
                    <a:pt x="160922" y="0"/>
                  </a:moveTo>
                  <a:cubicBezTo>
                    <a:pt x="210230" y="0"/>
                    <a:pt x="259361" y="11198"/>
                    <a:pt x="303775" y="32350"/>
                  </a:cubicBezTo>
                  <a:cubicBezTo>
                    <a:pt x="348189" y="11198"/>
                    <a:pt x="397409" y="0"/>
                    <a:pt x="446717" y="0"/>
                  </a:cubicBezTo>
                  <a:cubicBezTo>
                    <a:pt x="498964" y="0"/>
                    <a:pt x="551210" y="12620"/>
                    <a:pt x="597759" y="36349"/>
                  </a:cubicBezTo>
                  <a:lnTo>
                    <a:pt x="607639" y="41415"/>
                  </a:lnTo>
                  <a:lnTo>
                    <a:pt x="607639" y="420993"/>
                  </a:lnTo>
                  <a:lnTo>
                    <a:pt x="581293" y="407484"/>
                  </a:lnTo>
                  <a:cubicBezTo>
                    <a:pt x="539906" y="386333"/>
                    <a:pt x="493267" y="375134"/>
                    <a:pt x="446717" y="375134"/>
                  </a:cubicBezTo>
                  <a:cubicBezTo>
                    <a:pt x="400079" y="375134"/>
                    <a:pt x="353529" y="386333"/>
                    <a:pt x="312052" y="407484"/>
                  </a:cubicBezTo>
                  <a:lnTo>
                    <a:pt x="306000" y="410595"/>
                  </a:lnTo>
                  <a:lnTo>
                    <a:pt x="297456" y="408462"/>
                  </a:lnTo>
                  <a:lnTo>
                    <a:pt x="295586" y="407484"/>
                  </a:lnTo>
                  <a:cubicBezTo>
                    <a:pt x="254110" y="386333"/>
                    <a:pt x="207560" y="375134"/>
                    <a:pt x="160922" y="375134"/>
                  </a:cubicBezTo>
                  <a:cubicBezTo>
                    <a:pt x="114283" y="375134"/>
                    <a:pt x="67733" y="386333"/>
                    <a:pt x="26257" y="407484"/>
                  </a:cubicBezTo>
                  <a:lnTo>
                    <a:pt x="0" y="420993"/>
                  </a:lnTo>
                  <a:lnTo>
                    <a:pt x="0" y="41415"/>
                  </a:lnTo>
                  <a:lnTo>
                    <a:pt x="9791" y="36349"/>
                  </a:lnTo>
                  <a:cubicBezTo>
                    <a:pt x="56340" y="12620"/>
                    <a:pt x="108586" y="0"/>
                    <a:pt x="160922"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7"/>
            </p:custDataLst>
          </p:nvPr>
        </p:nvSpPr>
        <p:spPr>
          <a:xfrm>
            <a:off x="297180" y="6238240"/>
            <a:ext cx="5798820" cy="410845"/>
          </a:xfrm>
          <a:prstGeom prst="rect">
            <a:avLst/>
          </a:prstGeom>
          <a:noFill/>
        </p:spPr>
        <p:txBody>
          <a:bodyPr wrap="square" rtlCol="0">
            <a:spAutoFit/>
            <a:scene3d>
              <a:camera prst="orthographicFront"/>
              <a:lightRig rig="threePt" dir="t"/>
            </a:scene3d>
            <a:sp3d contourW="12700"/>
          </a:bodyPr>
          <a:lstStyle/>
          <a:p>
            <a:pPr defTabSz="457200">
              <a:lnSpc>
                <a:spcPct val="130000"/>
              </a:lnSpc>
            </a:pPr>
            <a:r>
              <a:rPr sz="1600">
                <a:latin typeface="Arial" panose="020B0604020202020204" pitchFamily="34" charset="0"/>
                <a:ea typeface="微软雅黑" panose="020B0503020204020204" pitchFamily="34" charset="-122"/>
                <a:sym typeface="Arial" panose="020B0604020202020204" pitchFamily="34" charset="0"/>
              </a:rPr>
              <a:t>图2：构建和数学表示miRNA-基因双层网络。</a:t>
            </a:r>
            <a:endParaRPr sz="16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3" name="图片 2"/>
          <p:cNvPicPr>
            <a:picLocks noChangeAspect="1"/>
          </p:cNvPicPr>
          <p:nvPr>
            <p:custDataLst>
              <p:tags r:id="rId8"/>
            </p:custDataLst>
          </p:nvPr>
        </p:nvPicPr>
        <p:blipFill>
          <a:blip r:embed="rId9"/>
          <a:stretch>
            <a:fillRect/>
          </a:stretch>
        </p:blipFill>
        <p:spPr>
          <a:xfrm>
            <a:off x="638175" y="1148080"/>
            <a:ext cx="3190240" cy="4850130"/>
          </a:xfrm>
          <a:prstGeom prst="rect">
            <a:avLst/>
          </a:prstGeom>
          <a:noFill/>
          <a:ln>
            <a:noFill/>
          </a:ln>
        </p:spPr>
      </p:pic>
      <p:pic>
        <p:nvPicPr>
          <p:cNvPr id="4" name="图片 3"/>
          <p:cNvPicPr>
            <a:picLocks noChangeAspect="1"/>
          </p:cNvPicPr>
          <p:nvPr>
            <p:custDataLst>
              <p:tags r:id="rId10"/>
            </p:custDataLst>
          </p:nvPr>
        </p:nvPicPr>
        <p:blipFill>
          <a:blip r:embed="rId11"/>
          <a:stretch>
            <a:fillRect/>
          </a:stretch>
        </p:blipFill>
        <p:spPr>
          <a:xfrm>
            <a:off x="6096000" y="1379220"/>
            <a:ext cx="5335905" cy="2248535"/>
          </a:xfrm>
          <a:prstGeom prst="rect">
            <a:avLst/>
          </a:prstGeom>
        </p:spPr>
      </p:pic>
      <p:pic>
        <p:nvPicPr>
          <p:cNvPr id="5" name="图片 4"/>
          <p:cNvPicPr>
            <a:picLocks noChangeAspect="1"/>
          </p:cNvPicPr>
          <p:nvPr>
            <p:custDataLst>
              <p:tags r:id="rId12"/>
            </p:custDataLst>
          </p:nvPr>
        </p:nvPicPr>
        <p:blipFill>
          <a:blip r:embed="rId13"/>
          <a:stretch>
            <a:fillRect/>
          </a:stretch>
        </p:blipFill>
        <p:spPr>
          <a:xfrm>
            <a:off x="6096000" y="4138930"/>
            <a:ext cx="5348605" cy="683260"/>
          </a:xfrm>
          <a:prstGeom prst="rect">
            <a:avLst/>
          </a:prstGeom>
        </p:spPr>
      </p:pic>
      <p:pic>
        <p:nvPicPr>
          <p:cNvPr id="6" name="图片 5"/>
          <p:cNvPicPr>
            <a:picLocks noChangeAspect="1"/>
          </p:cNvPicPr>
          <p:nvPr>
            <p:custDataLst>
              <p:tags r:id="rId14"/>
            </p:custDataLst>
          </p:nvPr>
        </p:nvPicPr>
        <p:blipFill>
          <a:blip r:embed="rId15"/>
          <a:stretch>
            <a:fillRect/>
          </a:stretch>
        </p:blipFill>
        <p:spPr>
          <a:xfrm>
            <a:off x="6870065" y="5213350"/>
            <a:ext cx="3432175" cy="8839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12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2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50" fill="hold"/>
                                        <p:tgtEl>
                                          <p:spTgt spid="36"/>
                                        </p:tgtEl>
                                        <p:attrNameLst>
                                          <p:attrName>ppt_w</p:attrName>
                                        </p:attrNameLst>
                                      </p:cBhvr>
                                      <p:tavLst>
                                        <p:tav tm="0">
                                          <p:val>
                                            <p:fltVal val="0"/>
                                          </p:val>
                                        </p:tav>
                                        <p:tav tm="100000">
                                          <p:val>
                                            <p:strVal val="#ppt_w"/>
                                          </p:val>
                                        </p:tav>
                                      </p:tavLst>
                                    </p:anim>
                                    <p:anim calcmode="lin" valueType="num">
                                      <p:cBhvr>
                                        <p:cTn id="17" dur="750" fill="hold"/>
                                        <p:tgtEl>
                                          <p:spTgt spid="36"/>
                                        </p:tgtEl>
                                        <p:attrNameLst>
                                          <p:attrName>ppt_h</p:attrName>
                                        </p:attrNameLst>
                                      </p:cBhvr>
                                      <p:tavLst>
                                        <p:tav tm="0">
                                          <p:val>
                                            <p:fltVal val="0"/>
                                          </p:val>
                                        </p:tav>
                                        <p:tav tm="100000">
                                          <p:val>
                                            <p:strVal val="#ppt_h"/>
                                          </p:val>
                                        </p:tav>
                                      </p:tavLst>
                                    </p:anim>
                                    <p:animEffect transition="in" filter="fade">
                                      <p:cBhvr>
                                        <p:cTn id="18"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2" cstate="screen"/>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7185"/>
            </a:xfrm>
            <a:prstGeom prst="rect">
              <a:avLst/>
            </a:prstGeom>
            <a:noFill/>
          </p:spPr>
          <p:txBody>
            <a:bodyPr wrap="square" rtlCol="0">
              <a:spAutoFit/>
            </a:bodyPr>
            <a:lstStyle/>
            <a:p>
              <a:pPr algn="dist" defTabSz="457200"/>
              <a:r>
                <a:rPr lang="en-US" altLang="zh-CN" sz="1600" smtClean="0">
                  <a:latin typeface="Arial" panose="020B0604020202020204" pitchFamily="34" charset="0"/>
                  <a:ea typeface="微软雅黑" panose="020B0503020204020204" pitchFamily="34" charset="-122"/>
                  <a:sym typeface="Arial" panose="020B0604020202020204" pitchFamily="34" charset="0"/>
                </a:rPr>
                <a:t>Part Three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3766185" y="3116580"/>
            <a:ext cx="4692015"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伪3D聚类算法</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47"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8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anim calcmode="lin" valueType="num">
                                      <p:cBhvr>
                                        <p:cTn id="16" dur="750" fill="hold"/>
                                        <p:tgtEl>
                                          <p:spTgt spid="2"/>
                                        </p:tgtEl>
                                        <p:attrNameLst>
                                          <p:attrName>ppt_x</p:attrName>
                                        </p:attrNameLst>
                                      </p:cBhvr>
                                      <p:tavLst>
                                        <p:tav tm="0">
                                          <p:val>
                                            <p:strVal val="#ppt_x"/>
                                          </p:val>
                                        </p:tav>
                                        <p:tav tm="100000">
                                          <p:val>
                                            <p:strVal val="#ppt_x"/>
                                          </p:val>
                                        </p:tav>
                                      </p:tavLst>
                                    </p:anim>
                                    <p:anim calcmode="lin" valueType="num">
                                      <p:cBhvr>
                                        <p:cTn id="17" dur="750" fill="hold"/>
                                        <p:tgtEl>
                                          <p:spTgt spid="2"/>
                                        </p:tgtEl>
                                        <p:attrNameLst>
                                          <p:attrName>ppt_y</p:attrName>
                                        </p:attrNameLst>
                                      </p:cBhvr>
                                      <p:tavLst>
                                        <p:tav tm="0">
                                          <p:val>
                                            <p:strVal val="#ppt_y+.1"/>
                                          </p:val>
                                        </p:tav>
                                        <p:tav tm="100000">
                                          <p:val>
                                            <p:strVal val="#ppt_y"/>
                                          </p:val>
                                        </p:tav>
                                      </p:tavLst>
                                    </p:anim>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14"/>
                                        </p:tgtEl>
                                        <p:attrNameLst>
                                          <p:attrName>style.visibility</p:attrName>
                                        </p:attrNameLst>
                                      </p:cBhvr>
                                      <p:to>
                                        <p:strVal val="visible"/>
                                      </p:to>
                                    </p:set>
                                    <p:anim calcmode="lin" valueType="num">
                                      <p:cBhvr>
                                        <p:cTn id="20" dur="750" fill="hold"/>
                                        <p:tgtEl>
                                          <p:spTgt spid="14"/>
                                        </p:tgtEl>
                                        <p:attrNameLst>
                                          <p:attrName>ppt_w</p:attrName>
                                        </p:attrNameLst>
                                      </p:cBhvr>
                                      <p:tavLst>
                                        <p:tav tm="0">
                                          <p:val>
                                            <p:strVal val="#ppt_w+.3"/>
                                          </p:val>
                                        </p:tav>
                                        <p:tav tm="100000">
                                          <p:val>
                                            <p:strVal val="#ppt_w"/>
                                          </p:val>
                                        </p:tav>
                                      </p:tavLst>
                                    </p:anim>
                                    <p:anim calcmode="lin" valueType="num">
                                      <p:cBhvr>
                                        <p:cTn id="21" dur="750" fill="hold"/>
                                        <p:tgtEl>
                                          <p:spTgt spid="14"/>
                                        </p:tgtEl>
                                        <p:attrNameLst>
                                          <p:attrName>ppt_h</p:attrName>
                                        </p:attrNameLst>
                                      </p:cBhvr>
                                      <p:tavLst>
                                        <p:tav tm="0">
                                          <p:val>
                                            <p:strVal val="#ppt_h"/>
                                          </p:val>
                                        </p:tav>
                                        <p:tav tm="100000">
                                          <p:val>
                                            <p:strVal val="#ppt_h"/>
                                          </p:val>
                                        </p:tav>
                                      </p:tavLst>
                                    </p:anim>
                                    <p:animEffect transition="in" filter="fade">
                                      <p:cBhvr>
                                        <p:cTn id="22" dur="750"/>
                                        <p:tgtEl>
                                          <p:spTgt spid="14"/>
                                        </p:tgtEl>
                                      </p:cBhvr>
                                    </p:animEffect>
                                  </p:childTnLst>
                                </p:cTn>
                              </p:par>
                              <p:par>
                                <p:cTn id="23" presetID="16" presetClass="entr" presetSubtype="37" fill="hold" nodeType="withEffect">
                                  <p:stCondLst>
                                    <p:cond delay="160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5757545" cy="908048"/>
            <a:chOff x="338667" y="3"/>
            <a:chExt cx="5757545"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4851400"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伪3D聚类算法</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算法概述</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custDataLst>
              <p:tags r:id="rId1"/>
            </p:custDataLst>
          </p:nvPr>
        </p:nvGrpSpPr>
        <p:grpSpPr>
          <a:xfrm>
            <a:off x="4414399" y="1736354"/>
            <a:ext cx="659669" cy="664528"/>
            <a:chOff x="4712849" y="1264285"/>
            <a:chExt cx="659669" cy="664528"/>
          </a:xfrm>
        </p:grpSpPr>
        <p:sp>
          <p:nvSpPr>
            <p:cNvPr id="34"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3"/>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组合 35"/>
          <p:cNvGrpSpPr/>
          <p:nvPr>
            <p:custDataLst>
              <p:tags r:id="rId4"/>
            </p:custDataLst>
          </p:nvPr>
        </p:nvGrpSpPr>
        <p:grpSpPr>
          <a:xfrm>
            <a:off x="4414399" y="3703819"/>
            <a:ext cx="659669" cy="664528"/>
            <a:chOff x="4712849" y="1264285"/>
            <a:chExt cx="659669" cy="664528"/>
          </a:xfrm>
        </p:grpSpPr>
        <p:sp>
          <p:nvSpPr>
            <p:cNvPr id="37" name="圆形"/>
            <p:cNvSpPr>
              <a:spLocks noChangeArrowheads="1"/>
            </p:cNvSpPr>
            <p:nvPr>
              <p:custDataLst>
                <p:tags r:id="rId5"/>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书"/>
            <p:cNvSpPr>
              <a:spLocks noChangeAspect="1"/>
            </p:cNvSpPr>
            <p:nvPr>
              <p:custDataLst>
                <p:tags r:id="rId6"/>
              </p:custDataLst>
            </p:nvPr>
          </p:nvSpPr>
          <p:spPr bwMode="auto">
            <a:xfrm>
              <a:off x="4876442" y="1481372"/>
              <a:ext cx="332482" cy="230354"/>
            </a:xfrm>
            <a:custGeom>
              <a:avLst/>
              <a:gdLst>
                <a:gd name="connsiteX0" fmla="*/ 446712 w 607639"/>
                <a:gd name="connsiteY0" fmla="*/ 258989 h 420993"/>
                <a:gd name="connsiteX1" fmla="*/ 528535 w 607639"/>
                <a:gd name="connsiteY1" fmla="*/ 269193 h 420993"/>
                <a:gd name="connsiteX2" fmla="*/ 519633 w 607639"/>
                <a:gd name="connsiteY2" fmla="*/ 304137 h 420993"/>
                <a:gd name="connsiteX3" fmla="*/ 373725 w 607639"/>
                <a:gd name="connsiteY3" fmla="*/ 304137 h 420993"/>
                <a:gd name="connsiteX4" fmla="*/ 364823 w 607639"/>
                <a:gd name="connsiteY4" fmla="*/ 269193 h 420993"/>
                <a:gd name="connsiteX5" fmla="*/ 446712 w 607639"/>
                <a:gd name="connsiteY5" fmla="*/ 258989 h 420993"/>
                <a:gd name="connsiteX6" fmla="*/ 160924 w 607639"/>
                <a:gd name="connsiteY6" fmla="*/ 258989 h 420993"/>
                <a:gd name="connsiteX7" fmla="*/ 242815 w 607639"/>
                <a:gd name="connsiteY7" fmla="*/ 269193 h 420993"/>
                <a:gd name="connsiteX8" fmla="*/ 233914 w 607639"/>
                <a:gd name="connsiteY8" fmla="*/ 304137 h 420993"/>
                <a:gd name="connsiteX9" fmla="*/ 87934 w 607639"/>
                <a:gd name="connsiteY9" fmla="*/ 304137 h 420993"/>
                <a:gd name="connsiteX10" fmla="*/ 79033 w 607639"/>
                <a:gd name="connsiteY10" fmla="*/ 269193 h 420993"/>
                <a:gd name="connsiteX11" fmla="*/ 160924 w 607639"/>
                <a:gd name="connsiteY11" fmla="*/ 258989 h 420993"/>
                <a:gd name="connsiteX12" fmla="*/ 446712 w 607639"/>
                <a:gd name="connsiteY12" fmla="*/ 199361 h 420993"/>
                <a:gd name="connsiteX13" fmla="*/ 528535 w 607639"/>
                <a:gd name="connsiteY13" fmla="*/ 209564 h 420993"/>
                <a:gd name="connsiteX14" fmla="*/ 519633 w 607639"/>
                <a:gd name="connsiteY14" fmla="*/ 244509 h 420993"/>
                <a:gd name="connsiteX15" fmla="*/ 373725 w 607639"/>
                <a:gd name="connsiteY15" fmla="*/ 244509 h 420993"/>
                <a:gd name="connsiteX16" fmla="*/ 364823 w 607639"/>
                <a:gd name="connsiteY16" fmla="*/ 209564 h 420993"/>
                <a:gd name="connsiteX17" fmla="*/ 446712 w 607639"/>
                <a:gd name="connsiteY17" fmla="*/ 199361 h 420993"/>
                <a:gd name="connsiteX18" fmla="*/ 160924 w 607639"/>
                <a:gd name="connsiteY18" fmla="*/ 199361 h 420993"/>
                <a:gd name="connsiteX19" fmla="*/ 242815 w 607639"/>
                <a:gd name="connsiteY19" fmla="*/ 209564 h 420993"/>
                <a:gd name="connsiteX20" fmla="*/ 233914 w 607639"/>
                <a:gd name="connsiteY20" fmla="*/ 244509 h 420993"/>
                <a:gd name="connsiteX21" fmla="*/ 87934 w 607639"/>
                <a:gd name="connsiteY21" fmla="*/ 244509 h 420993"/>
                <a:gd name="connsiteX22" fmla="*/ 79033 w 607639"/>
                <a:gd name="connsiteY22" fmla="*/ 209564 h 420993"/>
                <a:gd name="connsiteX23" fmla="*/ 160924 w 607639"/>
                <a:gd name="connsiteY23" fmla="*/ 199361 h 420993"/>
                <a:gd name="connsiteX24" fmla="*/ 446712 w 607639"/>
                <a:gd name="connsiteY24" fmla="*/ 139754 h 420993"/>
                <a:gd name="connsiteX25" fmla="*/ 528535 w 607639"/>
                <a:gd name="connsiteY25" fmla="*/ 150020 h 420993"/>
                <a:gd name="connsiteX26" fmla="*/ 519633 w 607639"/>
                <a:gd name="connsiteY26" fmla="*/ 184952 h 420993"/>
                <a:gd name="connsiteX27" fmla="*/ 373725 w 607639"/>
                <a:gd name="connsiteY27" fmla="*/ 184952 h 420993"/>
                <a:gd name="connsiteX28" fmla="*/ 364823 w 607639"/>
                <a:gd name="connsiteY28" fmla="*/ 150020 h 420993"/>
                <a:gd name="connsiteX29" fmla="*/ 446712 w 607639"/>
                <a:gd name="connsiteY29" fmla="*/ 139754 h 420993"/>
                <a:gd name="connsiteX30" fmla="*/ 160924 w 607639"/>
                <a:gd name="connsiteY30" fmla="*/ 139754 h 420993"/>
                <a:gd name="connsiteX31" fmla="*/ 242815 w 607639"/>
                <a:gd name="connsiteY31" fmla="*/ 150020 h 420993"/>
                <a:gd name="connsiteX32" fmla="*/ 233914 w 607639"/>
                <a:gd name="connsiteY32" fmla="*/ 184952 h 420993"/>
                <a:gd name="connsiteX33" fmla="*/ 87934 w 607639"/>
                <a:gd name="connsiteY33" fmla="*/ 184952 h 420993"/>
                <a:gd name="connsiteX34" fmla="*/ 79033 w 607639"/>
                <a:gd name="connsiteY34" fmla="*/ 150020 h 420993"/>
                <a:gd name="connsiteX35" fmla="*/ 160924 w 607639"/>
                <a:gd name="connsiteY35" fmla="*/ 139754 h 420993"/>
                <a:gd name="connsiteX36" fmla="*/ 446712 w 607639"/>
                <a:gd name="connsiteY36" fmla="*/ 80176 h 420993"/>
                <a:gd name="connsiteX37" fmla="*/ 528535 w 607639"/>
                <a:gd name="connsiteY37" fmla="*/ 90379 h 420993"/>
                <a:gd name="connsiteX38" fmla="*/ 519633 w 607639"/>
                <a:gd name="connsiteY38" fmla="*/ 125324 h 420993"/>
                <a:gd name="connsiteX39" fmla="*/ 373725 w 607639"/>
                <a:gd name="connsiteY39" fmla="*/ 125324 h 420993"/>
                <a:gd name="connsiteX40" fmla="*/ 364823 w 607639"/>
                <a:gd name="connsiteY40" fmla="*/ 90379 h 420993"/>
                <a:gd name="connsiteX41" fmla="*/ 446712 w 607639"/>
                <a:gd name="connsiteY41" fmla="*/ 80176 h 420993"/>
                <a:gd name="connsiteX42" fmla="*/ 160924 w 607639"/>
                <a:gd name="connsiteY42" fmla="*/ 80176 h 420993"/>
                <a:gd name="connsiteX43" fmla="*/ 242815 w 607639"/>
                <a:gd name="connsiteY43" fmla="*/ 90379 h 420993"/>
                <a:gd name="connsiteX44" fmla="*/ 233914 w 607639"/>
                <a:gd name="connsiteY44" fmla="*/ 125324 h 420993"/>
                <a:gd name="connsiteX45" fmla="*/ 87934 w 607639"/>
                <a:gd name="connsiteY45" fmla="*/ 125324 h 420993"/>
                <a:gd name="connsiteX46" fmla="*/ 79033 w 607639"/>
                <a:gd name="connsiteY46" fmla="*/ 90379 h 420993"/>
                <a:gd name="connsiteX47" fmla="*/ 160924 w 607639"/>
                <a:gd name="connsiteY47" fmla="*/ 80176 h 420993"/>
                <a:gd name="connsiteX48" fmla="*/ 446717 w 607639"/>
                <a:gd name="connsiteY48" fmla="*/ 36082 h 420993"/>
                <a:gd name="connsiteX49" fmla="*/ 321843 w 607639"/>
                <a:gd name="connsiteY49" fmla="*/ 63722 h 420993"/>
                <a:gd name="connsiteX50" fmla="*/ 321843 w 607639"/>
                <a:gd name="connsiteY50" fmla="*/ 363492 h 420993"/>
                <a:gd name="connsiteX51" fmla="*/ 446717 w 607639"/>
                <a:gd name="connsiteY51" fmla="*/ 339052 h 420993"/>
                <a:gd name="connsiteX52" fmla="*/ 571503 w 607639"/>
                <a:gd name="connsiteY52" fmla="*/ 363403 h 420993"/>
                <a:gd name="connsiteX53" fmla="*/ 571503 w 607639"/>
                <a:gd name="connsiteY53" fmla="*/ 63633 h 420993"/>
                <a:gd name="connsiteX54" fmla="*/ 446717 w 607639"/>
                <a:gd name="connsiteY54" fmla="*/ 36082 h 420993"/>
                <a:gd name="connsiteX55" fmla="*/ 160922 w 607639"/>
                <a:gd name="connsiteY55" fmla="*/ 36082 h 420993"/>
                <a:gd name="connsiteX56" fmla="*/ 36136 w 607639"/>
                <a:gd name="connsiteY56" fmla="*/ 63633 h 420993"/>
                <a:gd name="connsiteX57" fmla="*/ 36136 w 607639"/>
                <a:gd name="connsiteY57" fmla="*/ 363403 h 420993"/>
                <a:gd name="connsiteX58" fmla="*/ 160922 w 607639"/>
                <a:gd name="connsiteY58" fmla="*/ 339052 h 420993"/>
                <a:gd name="connsiteX59" fmla="*/ 285796 w 607639"/>
                <a:gd name="connsiteY59" fmla="*/ 363492 h 420993"/>
                <a:gd name="connsiteX60" fmla="*/ 285796 w 607639"/>
                <a:gd name="connsiteY60" fmla="*/ 63722 h 420993"/>
                <a:gd name="connsiteX61" fmla="*/ 160922 w 607639"/>
                <a:gd name="connsiteY61" fmla="*/ 36082 h 420993"/>
                <a:gd name="connsiteX62" fmla="*/ 160922 w 607639"/>
                <a:gd name="connsiteY62" fmla="*/ 0 h 420993"/>
                <a:gd name="connsiteX63" fmla="*/ 303775 w 607639"/>
                <a:gd name="connsiteY63" fmla="*/ 32350 h 420993"/>
                <a:gd name="connsiteX64" fmla="*/ 446717 w 607639"/>
                <a:gd name="connsiteY64" fmla="*/ 0 h 420993"/>
                <a:gd name="connsiteX65" fmla="*/ 597759 w 607639"/>
                <a:gd name="connsiteY65" fmla="*/ 36349 h 420993"/>
                <a:gd name="connsiteX66" fmla="*/ 607639 w 607639"/>
                <a:gd name="connsiteY66" fmla="*/ 41415 h 420993"/>
                <a:gd name="connsiteX67" fmla="*/ 607639 w 607639"/>
                <a:gd name="connsiteY67" fmla="*/ 420993 h 420993"/>
                <a:gd name="connsiteX68" fmla="*/ 581293 w 607639"/>
                <a:gd name="connsiteY68" fmla="*/ 407484 h 420993"/>
                <a:gd name="connsiteX69" fmla="*/ 446717 w 607639"/>
                <a:gd name="connsiteY69" fmla="*/ 375134 h 420993"/>
                <a:gd name="connsiteX70" fmla="*/ 312052 w 607639"/>
                <a:gd name="connsiteY70" fmla="*/ 407484 h 420993"/>
                <a:gd name="connsiteX71" fmla="*/ 306000 w 607639"/>
                <a:gd name="connsiteY71" fmla="*/ 410595 h 420993"/>
                <a:gd name="connsiteX72" fmla="*/ 297456 w 607639"/>
                <a:gd name="connsiteY72" fmla="*/ 408462 h 420993"/>
                <a:gd name="connsiteX73" fmla="*/ 295586 w 607639"/>
                <a:gd name="connsiteY73" fmla="*/ 407484 h 420993"/>
                <a:gd name="connsiteX74" fmla="*/ 160922 w 607639"/>
                <a:gd name="connsiteY74" fmla="*/ 375134 h 420993"/>
                <a:gd name="connsiteX75" fmla="*/ 26257 w 607639"/>
                <a:gd name="connsiteY75" fmla="*/ 407484 h 420993"/>
                <a:gd name="connsiteX76" fmla="*/ 0 w 607639"/>
                <a:gd name="connsiteY76" fmla="*/ 420993 h 420993"/>
                <a:gd name="connsiteX77" fmla="*/ 0 w 607639"/>
                <a:gd name="connsiteY77" fmla="*/ 41415 h 420993"/>
                <a:gd name="connsiteX78" fmla="*/ 9791 w 607639"/>
                <a:gd name="connsiteY78" fmla="*/ 36349 h 420993"/>
                <a:gd name="connsiteX79" fmla="*/ 160922 w 607639"/>
                <a:gd name="connsiteY79"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7639" h="420993">
                  <a:moveTo>
                    <a:pt x="446712" y="258989"/>
                  </a:moveTo>
                  <a:cubicBezTo>
                    <a:pt x="474254" y="258989"/>
                    <a:pt x="501784" y="262390"/>
                    <a:pt x="528535" y="269193"/>
                  </a:cubicBezTo>
                  <a:lnTo>
                    <a:pt x="519633" y="304137"/>
                  </a:lnTo>
                  <a:cubicBezTo>
                    <a:pt x="471917" y="291955"/>
                    <a:pt x="421441" y="291955"/>
                    <a:pt x="373725" y="304137"/>
                  </a:cubicBezTo>
                  <a:lnTo>
                    <a:pt x="364823" y="269193"/>
                  </a:lnTo>
                  <a:cubicBezTo>
                    <a:pt x="391619" y="262390"/>
                    <a:pt x="419171" y="258989"/>
                    <a:pt x="446712" y="258989"/>
                  </a:cubicBezTo>
                  <a:close/>
                  <a:moveTo>
                    <a:pt x="160924" y="258989"/>
                  </a:moveTo>
                  <a:cubicBezTo>
                    <a:pt x="188473" y="258989"/>
                    <a:pt x="216022" y="262390"/>
                    <a:pt x="242815" y="269193"/>
                  </a:cubicBezTo>
                  <a:lnTo>
                    <a:pt x="233914" y="304137"/>
                  </a:lnTo>
                  <a:cubicBezTo>
                    <a:pt x="186114" y="291955"/>
                    <a:pt x="135734" y="291955"/>
                    <a:pt x="87934" y="304137"/>
                  </a:cubicBezTo>
                  <a:lnTo>
                    <a:pt x="79033" y="269193"/>
                  </a:lnTo>
                  <a:cubicBezTo>
                    <a:pt x="105826" y="262390"/>
                    <a:pt x="133375" y="258989"/>
                    <a:pt x="160924" y="258989"/>
                  </a:cubicBezTo>
                  <a:close/>
                  <a:moveTo>
                    <a:pt x="446712" y="199361"/>
                  </a:moveTo>
                  <a:cubicBezTo>
                    <a:pt x="474254" y="199361"/>
                    <a:pt x="501784" y="202762"/>
                    <a:pt x="528535" y="209564"/>
                  </a:cubicBezTo>
                  <a:lnTo>
                    <a:pt x="519633" y="244509"/>
                  </a:lnTo>
                  <a:cubicBezTo>
                    <a:pt x="471917" y="232416"/>
                    <a:pt x="421441" y="232416"/>
                    <a:pt x="373725" y="244509"/>
                  </a:cubicBezTo>
                  <a:lnTo>
                    <a:pt x="364823" y="209564"/>
                  </a:lnTo>
                  <a:cubicBezTo>
                    <a:pt x="391619" y="202762"/>
                    <a:pt x="419171" y="199361"/>
                    <a:pt x="446712" y="199361"/>
                  </a:cubicBezTo>
                  <a:close/>
                  <a:moveTo>
                    <a:pt x="160924" y="199361"/>
                  </a:moveTo>
                  <a:cubicBezTo>
                    <a:pt x="188473" y="199361"/>
                    <a:pt x="216022" y="202762"/>
                    <a:pt x="242815" y="209564"/>
                  </a:cubicBezTo>
                  <a:lnTo>
                    <a:pt x="233914" y="244509"/>
                  </a:lnTo>
                  <a:cubicBezTo>
                    <a:pt x="186114" y="232416"/>
                    <a:pt x="135734" y="232416"/>
                    <a:pt x="87934" y="244509"/>
                  </a:cubicBezTo>
                  <a:lnTo>
                    <a:pt x="79033" y="209564"/>
                  </a:lnTo>
                  <a:cubicBezTo>
                    <a:pt x="105826" y="202762"/>
                    <a:pt x="133375" y="199361"/>
                    <a:pt x="160924" y="199361"/>
                  </a:cubicBezTo>
                  <a:close/>
                  <a:moveTo>
                    <a:pt x="446712" y="139754"/>
                  </a:moveTo>
                  <a:cubicBezTo>
                    <a:pt x="474254" y="139754"/>
                    <a:pt x="501784" y="143176"/>
                    <a:pt x="528535" y="150020"/>
                  </a:cubicBezTo>
                  <a:lnTo>
                    <a:pt x="519633" y="184952"/>
                  </a:lnTo>
                  <a:cubicBezTo>
                    <a:pt x="471917" y="172775"/>
                    <a:pt x="421441" y="172775"/>
                    <a:pt x="373725" y="184952"/>
                  </a:cubicBezTo>
                  <a:lnTo>
                    <a:pt x="364823" y="150020"/>
                  </a:lnTo>
                  <a:cubicBezTo>
                    <a:pt x="391619" y="143176"/>
                    <a:pt x="419171" y="139754"/>
                    <a:pt x="446712" y="139754"/>
                  </a:cubicBezTo>
                  <a:close/>
                  <a:moveTo>
                    <a:pt x="160924" y="139754"/>
                  </a:moveTo>
                  <a:cubicBezTo>
                    <a:pt x="188473" y="139754"/>
                    <a:pt x="216022" y="143176"/>
                    <a:pt x="242815" y="150020"/>
                  </a:cubicBezTo>
                  <a:lnTo>
                    <a:pt x="233914" y="184952"/>
                  </a:lnTo>
                  <a:cubicBezTo>
                    <a:pt x="186114" y="172775"/>
                    <a:pt x="135734" y="172775"/>
                    <a:pt x="87934" y="184952"/>
                  </a:cubicBezTo>
                  <a:lnTo>
                    <a:pt x="79033" y="150020"/>
                  </a:lnTo>
                  <a:cubicBezTo>
                    <a:pt x="105826" y="143176"/>
                    <a:pt x="133375" y="139754"/>
                    <a:pt x="160924" y="139754"/>
                  </a:cubicBezTo>
                  <a:close/>
                  <a:moveTo>
                    <a:pt x="446712" y="80176"/>
                  </a:moveTo>
                  <a:cubicBezTo>
                    <a:pt x="474254" y="80176"/>
                    <a:pt x="501784" y="83577"/>
                    <a:pt x="528535" y="90379"/>
                  </a:cubicBezTo>
                  <a:lnTo>
                    <a:pt x="519633" y="125324"/>
                  </a:lnTo>
                  <a:cubicBezTo>
                    <a:pt x="471917" y="113142"/>
                    <a:pt x="421441" y="113142"/>
                    <a:pt x="373725" y="125324"/>
                  </a:cubicBezTo>
                  <a:lnTo>
                    <a:pt x="364823" y="90379"/>
                  </a:lnTo>
                  <a:cubicBezTo>
                    <a:pt x="391619" y="83577"/>
                    <a:pt x="419171" y="80176"/>
                    <a:pt x="446712" y="80176"/>
                  </a:cubicBezTo>
                  <a:close/>
                  <a:moveTo>
                    <a:pt x="160924" y="80176"/>
                  </a:moveTo>
                  <a:cubicBezTo>
                    <a:pt x="188473" y="80176"/>
                    <a:pt x="216022" y="83577"/>
                    <a:pt x="242815" y="90379"/>
                  </a:cubicBezTo>
                  <a:lnTo>
                    <a:pt x="233914" y="125324"/>
                  </a:lnTo>
                  <a:cubicBezTo>
                    <a:pt x="186114" y="113142"/>
                    <a:pt x="135734" y="113142"/>
                    <a:pt x="87934" y="125324"/>
                  </a:cubicBezTo>
                  <a:lnTo>
                    <a:pt x="79033" y="90379"/>
                  </a:lnTo>
                  <a:cubicBezTo>
                    <a:pt x="105826" y="83577"/>
                    <a:pt x="133375" y="80176"/>
                    <a:pt x="160924" y="80176"/>
                  </a:cubicBezTo>
                  <a:close/>
                  <a:moveTo>
                    <a:pt x="446717" y="36082"/>
                  </a:moveTo>
                  <a:cubicBezTo>
                    <a:pt x="403728" y="36082"/>
                    <a:pt x="360827" y="45592"/>
                    <a:pt x="321843" y="63722"/>
                  </a:cubicBezTo>
                  <a:lnTo>
                    <a:pt x="321843" y="363492"/>
                  </a:lnTo>
                  <a:cubicBezTo>
                    <a:pt x="361361" y="347495"/>
                    <a:pt x="403995" y="339052"/>
                    <a:pt x="446717" y="339052"/>
                  </a:cubicBezTo>
                  <a:cubicBezTo>
                    <a:pt x="489351" y="339052"/>
                    <a:pt x="531985" y="347406"/>
                    <a:pt x="571503" y="363403"/>
                  </a:cubicBezTo>
                  <a:lnTo>
                    <a:pt x="571503" y="63633"/>
                  </a:lnTo>
                  <a:cubicBezTo>
                    <a:pt x="532608" y="45592"/>
                    <a:pt x="489618" y="36082"/>
                    <a:pt x="446717" y="36082"/>
                  </a:cubicBezTo>
                  <a:close/>
                  <a:moveTo>
                    <a:pt x="160922" y="36082"/>
                  </a:moveTo>
                  <a:cubicBezTo>
                    <a:pt x="117932" y="36082"/>
                    <a:pt x="75031" y="45592"/>
                    <a:pt x="36136" y="63633"/>
                  </a:cubicBezTo>
                  <a:lnTo>
                    <a:pt x="36136" y="363403"/>
                  </a:lnTo>
                  <a:cubicBezTo>
                    <a:pt x="75655" y="347406"/>
                    <a:pt x="118288" y="339052"/>
                    <a:pt x="160922" y="339052"/>
                  </a:cubicBezTo>
                  <a:cubicBezTo>
                    <a:pt x="203644" y="339052"/>
                    <a:pt x="246278" y="347495"/>
                    <a:pt x="285796" y="363492"/>
                  </a:cubicBezTo>
                  <a:lnTo>
                    <a:pt x="285796" y="63722"/>
                  </a:lnTo>
                  <a:cubicBezTo>
                    <a:pt x="246812" y="45592"/>
                    <a:pt x="203911" y="36082"/>
                    <a:pt x="160922" y="36082"/>
                  </a:cubicBezTo>
                  <a:close/>
                  <a:moveTo>
                    <a:pt x="160922" y="0"/>
                  </a:moveTo>
                  <a:cubicBezTo>
                    <a:pt x="210230" y="0"/>
                    <a:pt x="259361" y="11198"/>
                    <a:pt x="303775" y="32350"/>
                  </a:cubicBezTo>
                  <a:cubicBezTo>
                    <a:pt x="348189" y="11198"/>
                    <a:pt x="397409" y="0"/>
                    <a:pt x="446717" y="0"/>
                  </a:cubicBezTo>
                  <a:cubicBezTo>
                    <a:pt x="498964" y="0"/>
                    <a:pt x="551210" y="12620"/>
                    <a:pt x="597759" y="36349"/>
                  </a:cubicBezTo>
                  <a:lnTo>
                    <a:pt x="607639" y="41415"/>
                  </a:lnTo>
                  <a:lnTo>
                    <a:pt x="607639" y="420993"/>
                  </a:lnTo>
                  <a:lnTo>
                    <a:pt x="581293" y="407484"/>
                  </a:lnTo>
                  <a:cubicBezTo>
                    <a:pt x="539906" y="386333"/>
                    <a:pt x="493267" y="375134"/>
                    <a:pt x="446717" y="375134"/>
                  </a:cubicBezTo>
                  <a:cubicBezTo>
                    <a:pt x="400079" y="375134"/>
                    <a:pt x="353529" y="386333"/>
                    <a:pt x="312052" y="407484"/>
                  </a:cubicBezTo>
                  <a:lnTo>
                    <a:pt x="306000" y="410595"/>
                  </a:lnTo>
                  <a:lnTo>
                    <a:pt x="297456" y="408462"/>
                  </a:lnTo>
                  <a:lnTo>
                    <a:pt x="295586" y="407484"/>
                  </a:lnTo>
                  <a:cubicBezTo>
                    <a:pt x="254110" y="386333"/>
                    <a:pt x="207560" y="375134"/>
                    <a:pt x="160922" y="375134"/>
                  </a:cubicBezTo>
                  <a:cubicBezTo>
                    <a:pt x="114283" y="375134"/>
                    <a:pt x="67733" y="386333"/>
                    <a:pt x="26257" y="407484"/>
                  </a:cubicBezTo>
                  <a:lnTo>
                    <a:pt x="0" y="420993"/>
                  </a:lnTo>
                  <a:lnTo>
                    <a:pt x="0" y="41415"/>
                  </a:lnTo>
                  <a:lnTo>
                    <a:pt x="9791" y="36349"/>
                  </a:lnTo>
                  <a:cubicBezTo>
                    <a:pt x="56340" y="12620"/>
                    <a:pt x="108586" y="0"/>
                    <a:pt x="160922"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7"/>
            </p:custDataLst>
          </p:nvPr>
        </p:nvGrpSpPr>
        <p:grpSpPr>
          <a:xfrm>
            <a:off x="7009009" y="1950091"/>
            <a:ext cx="659669" cy="664528"/>
            <a:chOff x="4712849" y="1264285"/>
            <a:chExt cx="659669" cy="664528"/>
          </a:xfrm>
        </p:grpSpPr>
        <p:sp>
          <p:nvSpPr>
            <p:cNvPr id="40" name="圆形"/>
            <p:cNvSpPr>
              <a:spLocks noChangeArrowheads="1"/>
            </p:cNvSpPr>
            <p:nvPr>
              <p:custDataLst>
                <p:tags r:id="rId8"/>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9"/>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10"/>
            </p:custDataLst>
          </p:nvPr>
        </p:nvSpPr>
        <p:spPr>
          <a:xfrm>
            <a:off x="7827010" y="1932305"/>
            <a:ext cx="3655695" cy="3594735"/>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伪3D聚类算法从提取初始非层次组织模块开始，然后根据</a:t>
            </a:r>
            <a:r>
              <a:rPr sz="2400" b="1">
                <a:latin typeface="Arial" panose="020B0604020202020204" pitchFamily="34" charset="0"/>
                <a:ea typeface="微软雅黑" panose="020B0503020204020204" pitchFamily="34" charset="-122"/>
                <a:sym typeface="Arial" panose="020B0604020202020204" pitchFamily="34" charset="0"/>
              </a:rPr>
              <a:t>自底向上</a:t>
            </a:r>
            <a:r>
              <a:rPr sz="2400">
                <a:latin typeface="Arial" panose="020B0604020202020204" pitchFamily="34" charset="0"/>
                <a:ea typeface="微软雅黑" panose="020B0503020204020204" pitchFamily="34" charset="-122"/>
                <a:sym typeface="Arial" panose="020B0604020202020204" pitchFamily="34" charset="0"/>
              </a:rPr>
              <a:t>的策略逐步解析模块的层次结构</a:t>
            </a:r>
            <a:endParaRPr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4" name="文本框 3"/>
          <p:cNvSpPr txBox="1"/>
          <p:nvPr/>
        </p:nvSpPr>
        <p:spPr>
          <a:xfrm>
            <a:off x="1584325" y="5867400"/>
            <a:ext cx="6096000" cy="368300"/>
          </a:xfrm>
          <a:prstGeom prst="rect">
            <a:avLst/>
          </a:prstGeom>
          <a:noFill/>
        </p:spPr>
        <p:txBody>
          <a:bodyPr wrap="square" rtlCol="0" anchor="t">
            <a:spAutoFit/>
          </a:bodyPr>
          <a:p>
            <a:r>
              <a:rPr lang="zh-CN" altLang="en-US"/>
              <a:t>双团聚合和模块合并的示意图</a:t>
            </a:r>
            <a:endParaRPr lang="zh-CN" altLang="en-US"/>
          </a:p>
        </p:txBody>
      </p:sp>
      <p:pic>
        <p:nvPicPr>
          <p:cNvPr id="3" name="图片 8"/>
          <p:cNvPicPr>
            <a:picLocks noChangeAspect="1"/>
          </p:cNvPicPr>
          <p:nvPr>
            <p:custDataLst>
              <p:tags r:id="rId11"/>
            </p:custDataLst>
          </p:nvPr>
        </p:nvPicPr>
        <p:blipFill>
          <a:blip r:embed="rId12"/>
          <a:stretch>
            <a:fillRect/>
          </a:stretch>
        </p:blipFill>
        <p:spPr>
          <a:xfrm>
            <a:off x="504190" y="1042670"/>
            <a:ext cx="6346190" cy="46545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12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2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50" fill="hold"/>
                                        <p:tgtEl>
                                          <p:spTgt spid="36"/>
                                        </p:tgtEl>
                                        <p:attrNameLst>
                                          <p:attrName>ppt_w</p:attrName>
                                        </p:attrNameLst>
                                      </p:cBhvr>
                                      <p:tavLst>
                                        <p:tav tm="0">
                                          <p:val>
                                            <p:fltVal val="0"/>
                                          </p:val>
                                        </p:tav>
                                        <p:tav tm="100000">
                                          <p:val>
                                            <p:strVal val="#ppt_w"/>
                                          </p:val>
                                        </p:tav>
                                      </p:tavLst>
                                    </p:anim>
                                    <p:anim calcmode="lin" valueType="num">
                                      <p:cBhvr>
                                        <p:cTn id="17" dur="750" fill="hold"/>
                                        <p:tgtEl>
                                          <p:spTgt spid="36"/>
                                        </p:tgtEl>
                                        <p:attrNameLst>
                                          <p:attrName>ppt_h</p:attrName>
                                        </p:attrNameLst>
                                      </p:cBhvr>
                                      <p:tavLst>
                                        <p:tav tm="0">
                                          <p:val>
                                            <p:fltVal val="0"/>
                                          </p:val>
                                        </p:tav>
                                        <p:tav tm="100000">
                                          <p:val>
                                            <p:strVal val="#ppt_h"/>
                                          </p:val>
                                        </p:tav>
                                      </p:tavLst>
                                    </p:anim>
                                    <p:animEffect transition="in" filter="fade">
                                      <p:cBhvr>
                                        <p:cTn id="18" dur="750"/>
                                        <p:tgtEl>
                                          <p:spTgt spid="36"/>
                                        </p:tgtEl>
                                      </p:cBhvr>
                                    </p:animEffect>
                                  </p:childTnLst>
                                </p:cTn>
                              </p:par>
                              <p:par>
                                <p:cTn id="19" presetID="53" presetClass="entr" presetSubtype="16" fill="hold" nodeType="withEffect">
                                  <p:stCondLst>
                                    <p:cond delay="2800"/>
                                  </p:stCondLst>
                                  <p:childTnLst>
                                    <p:set>
                                      <p:cBhvr>
                                        <p:cTn id="20" dur="1" fill="hold">
                                          <p:stCondLst>
                                            <p:cond delay="0"/>
                                          </p:stCondLst>
                                        </p:cTn>
                                        <p:tgtEl>
                                          <p:spTgt spid="39"/>
                                        </p:tgtEl>
                                        <p:attrNameLst>
                                          <p:attrName>style.visibility</p:attrName>
                                        </p:attrNameLst>
                                      </p:cBhvr>
                                      <p:to>
                                        <p:strVal val="visible"/>
                                      </p:to>
                                    </p:set>
                                    <p:anim calcmode="lin" valueType="num">
                                      <p:cBhvr>
                                        <p:cTn id="21" dur="750" fill="hold"/>
                                        <p:tgtEl>
                                          <p:spTgt spid="39"/>
                                        </p:tgtEl>
                                        <p:attrNameLst>
                                          <p:attrName>ppt_w</p:attrName>
                                        </p:attrNameLst>
                                      </p:cBhvr>
                                      <p:tavLst>
                                        <p:tav tm="0">
                                          <p:val>
                                            <p:fltVal val="0"/>
                                          </p:val>
                                        </p:tav>
                                        <p:tav tm="100000">
                                          <p:val>
                                            <p:strVal val="#ppt_w"/>
                                          </p:val>
                                        </p:tav>
                                      </p:tavLst>
                                    </p:anim>
                                    <p:anim calcmode="lin" valueType="num">
                                      <p:cBhvr>
                                        <p:cTn id="22" dur="750" fill="hold"/>
                                        <p:tgtEl>
                                          <p:spTgt spid="39"/>
                                        </p:tgtEl>
                                        <p:attrNameLst>
                                          <p:attrName>ppt_h</p:attrName>
                                        </p:attrNameLst>
                                      </p:cBhvr>
                                      <p:tavLst>
                                        <p:tav tm="0">
                                          <p:val>
                                            <p:fltVal val="0"/>
                                          </p:val>
                                        </p:tav>
                                        <p:tav tm="100000">
                                          <p:val>
                                            <p:strVal val="#ppt_h"/>
                                          </p:val>
                                        </p:tav>
                                      </p:tavLst>
                                    </p:anim>
                                    <p:animEffect transition="in" filter="fade">
                                      <p:cBhvr>
                                        <p:cTn id="23"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6309360" cy="908048"/>
            <a:chOff x="338667" y="3"/>
            <a:chExt cx="630936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540321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伪3D聚类算法</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初始模块识别</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custDataLst>
              <p:tags r:id="rId1"/>
            </p:custDataLst>
          </p:nvPr>
        </p:nvGrpSpPr>
        <p:grpSpPr>
          <a:xfrm>
            <a:off x="4414399" y="1736354"/>
            <a:ext cx="659669" cy="664528"/>
            <a:chOff x="4712849" y="1264285"/>
            <a:chExt cx="659669" cy="664528"/>
          </a:xfrm>
        </p:grpSpPr>
        <p:sp>
          <p:nvSpPr>
            <p:cNvPr id="34"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3"/>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4"/>
            </p:custDataLst>
          </p:nvPr>
        </p:nvGrpSpPr>
        <p:grpSpPr>
          <a:xfrm>
            <a:off x="907294" y="4428496"/>
            <a:ext cx="659669" cy="664528"/>
            <a:chOff x="4712849" y="1264285"/>
            <a:chExt cx="659669" cy="664528"/>
          </a:xfrm>
        </p:grpSpPr>
        <p:sp>
          <p:nvSpPr>
            <p:cNvPr id="40" name="圆形"/>
            <p:cNvSpPr>
              <a:spLocks noChangeArrowheads="1"/>
            </p:cNvSpPr>
            <p:nvPr>
              <p:custDataLst>
                <p:tags r:id="rId5"/>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6"/>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7"/>
            </p:custDataLst>
          </p:nvPr>
        </p:nvSpPr>
        <p:spPr>
          <a:xfrm>
            <a:off x="2278380" y="4428490"/>
            <a:ext cx="7634605" cy="3594735"/>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算法从提取一组初始双团开始，然后</a:t>
            </a:r>
            <a:r>
              <a:rPr sz="2400" b="1">
                <a:latin typeface="Arial" panose="020B0604020202020204" pitchFamily="34" charset="0"/>
                <a:ea typeface="微软雅黑" panose="020B0503020204020204" pitchFamily="34" charset="-122"/>
                <a:sym typeface="Arial" panose="020B0604020202020204" pitchFamily="34" charset="0"/>
              </a:rPr>
              <a:t>迭代</a:t>
            </a:r>
            <a:r>
              <a:rPr sz="2400">
                <a:latin typeface="Arial" panose="020B0604020202020204" pitchFamily="34" charset="0"/>
                <a:ea typeface="微软雅黑" panose="020B0503020204020204" pitchFamily="34" charset="-122"/>
                <a:sym typeface="Arial" panose="020B0604020202020204" pitchFamily="34" charset="0"/>
              </a:rPr>
              <a:t>地将两个双团聚合成一个新的双团</a:t>
            </a:r>
            <a:r>
              <a:rPr lang="zh-CN" sz="2400">
                <a:latin typeface="Arial" panose="020B0604020202020204" pitchFamily="34" charset="0"/>
                <a:ea typeface="微软雅黑" panose="020B0503020204020204" pitchFamily="34" charset="-122"/>
                <a:sym typeface="Arial" panose="020B0604020202020204" pitchFamily="34" charset="0"/>
              </a:rPr>
              <a:t>，当没有可供聚合的候选时，迭代停止。</a:t>
            </a:r>
            <a:endParaRPr lang="zh-CN"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4" name="文本框 3"/>
          <p:cNvSpPr txBox="1"/>
          <p:nvPr/>
        </p:nvSpPr>
        <p:spPr>
          <a:xfrm>
            <a:off x="3048000" y="3556000"/>
            <a:ext cx="6096000" cy="368300"/>
          </a:xfrm>
          <a:prstGeom prst="rect">
            <a:avLst/>
          </a:prstGeom>
          <a:noFill/>
        </p:spPr>
        <p:txBody>
          <a:bodyPr wrap="square" rtlCol="0" anchor="t">
            <a:spAutoFit/>
          </a:bodyPr>
          <a:p>
            <a:r>
              <a:rPr lang="zh-CN" altLang="en-US"/>
              <a:t>(A) 初始双团和双团聚合过程（miRNA到基因方向）</a:t>
            </a:r>
            <a:endParaRPr lang="zh-CN" altLang="en-US"/>
          </a:p>
        </p:txBody>
      </p:sp>
      <p:pic>
        <p:nvPicPr>
          <p:cNvPr id="3" name="图片 8"/>
          <p:cNvPicPr>
            <a:picLocks noChangeAspect="1"/>
          </p:cNvPicPr>
          <p:nvPr>
            <p:custDataLst>
              <p:tags r:id="rId8"/>
            </p:custDataLst>
          </p:nvPr>
        </p:nvPicPr>
        <p:blipFill>
          <a:blip r:embed="rId9"/>
          <a:srcRect b="50477"/>
          <a:stretch>
            <a:fillRect/>
          </a:stretch>
        </p:blipFill>
        <p:spPr>
          <a:xfrm>
            <a:off x="2922905" y="1042670"/>
            <a:ext cx="6346190" cy="2305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12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2800"/>
                                  </p:stCondLst>
                                  <p:childTnLst>
                                    <p:set>
                                      <p:cBhvr>
                                        <p:cTn id="15" dur="1" fill="hold">
                                          <p:stCondLst>
                                            <p:cond delay="0"/>
                                          </p:stCondLst>
                                        </p:cTn>
                                        <p:tgtEl>
                                          <p:spTgt spid="39"/>
                                        </p:tgtEl>
                                        <p:attrNameLst>
                                          <p:attrName>style.visibility</p:attrName>
                                        </p:attrNameLst>
                                      </p:cBhvr>
                                      <p:to>
                                        <p:strVal val="visible"/>
                                      </p:to>
                                    </p:set>
                                    <p:anim calcmode="lin" valueType="num">
                                      <p:cBhvr>
                                        <p:cTn id="16" dur="750" fill="hold"/>
                                        <p:tgtEl>
                                          <p:spTgt spid="39"/>
                                        </p:tgtEl>
                                        <p:attrNameLst>
                                          <p:attrName>ppt_w</p:attrName>
                                        </p:attrNameLst>
                                      </p:cBhvr>
                                      <p:tavLst>
                                        <p:tav tm="0">
                                          <p:val>
                                            <p:fltVal val="0"/>
                                          </p:val>
                                        </p:tav>
                                        <p:tav tm="100000">
                                          <p:val>
                                            <p:strVal val="#ppt_w"/>
                                          </p:val>
                                        </p:tav>
                                      </p:tavLst>
                                    </p:anim>
                                    <p:anim calcmode="lin" valueType="num">
                                      <p:cBhvr>
                                        <p:cTn id="17" dur="750" fill="hold"/>
                                        <p:tgtEl>
                                          <p:spTgt spid="39"/>
                                        </p:tgtEl>
                                        <p:attrNameLst>
                                          <p:attrName>ppt_h</p:attrName>
                                        </p:attrNameLst>
                                      </p:cBhvr>
                                      <p:tavLst>
                                        <p:tav tm="0">
                                          <p:val>
                                            <p:fltVal val="0"/>
                                          </p:val>
                                        </p:tav>
                                        <p:tav tm="100000">
                                          <p:val>
                                            <p:strVal val="#ppt_h"/>
                                          </p:val>
                                        </p:tav>
                                      </p:tavLst>
                                    </p:anim>
                                    <p:animEffect transition="in" filter="fade">
                                      <p:cBhvr>
                                        <p:cTn id="18"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7342505" cy="908048"/>
            <a:chOff x="338667" y="3"/>
            <a:chExt cx="7342505"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6436360"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伪3D聚类算法</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重叠检测和模块合并</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1"/>
            </p:custDataLst>
          </p:nvPr>
        </p:nvGrpSpPr>
        <p:grpSpPr>
          <a:xfrm>
            <a:off x="5685034" y="1851031"/>
            <a:ext cx="659669" cy="664528"/>
            <a:chOff x="4712849" y="1264285"/>
            <a:chExt cx="659669" cy="664528"/>
          </a:xfrm>
        </p:grpSpPr>
        <p:sp>
          <p:nvSpPr>
            <p:cNvPr id="40"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3"/>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4"/>
            </p:custDataLst>
          </p:nvPr>
        </p:nvSpPr>
        <p:spPr>
          <a:xfrm>
            <a:off x="6873240" y="1964055"/>
            <a:ext cx="3655695" cy="3594735"/>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模块合并过程在基因（或miRNA）空间中的两个合并候选的</a:t>
            </a:r>
            <a:r>
              <a:rPr sz="2400" b="1">
                <a:latin typeface="Arial" panose="020B0604020202020204" pitchFamily="34" charset="0"/>
                <a:ea typeface="微软雅黑" panose="020B0503020204020204" pitchFamily="34" charset="-122"/>
                <a:sym typeface="Arial" panose="020B0604020202020204" pitchFamily="34" charset="0"/>
              </a:rPr>
              <a:t>距离小于启发式阈值</a:t>
            </a:r>
            <a:r>
              <a:rPr sz="2400">
                <a:latin typeface="Arial" panose="020B0604020202020204" pitchFamily="34" charset="0"/>
                <a:ea typeface="微软雅黑" panose="020B0503020204020204" pitchFamily="34" charset="-122"/>
                <a:sym typeface="Arial" panose="020B0604020202020204" pitchFamily="34" charset="0"/>
              </a:rPr>
              <a:t>时，合并重叠模块</a:t>
            </a:r>
            <a:endParaRPr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4" name="文本框 3"/>
          <p:cNvSpPr txBox="1"/>
          <p:nvPr/>
        </p:nvSpPr>
        <p:spPr>
          <a:xfrm>
            <a:off x="504190" y="5290820"/>
            <a:ext cx="6096000" cy="368300"/>
          </a:xfrm>
          <a:prstGeom prst="rect">
            <a:avLst/>
          </a:prstGeom>
          <a:noFill/>
        </p:spPr>
        <p:txBody>
          <a:bodyPr wrap="square" rtlCol="0" anchor="t">
            <a:spAutoFit/>
          </a:bodyPr>
          <a:p>
            <a:r>
              <a:rPr lang="zh-CN" altLang="en-US"/>
              <a:t>(B) 两个候选基因簇合并的对象分布示例</a:t>
            </a:r>
            <a:endParaRPr lang="zh-CN" altLang="en-US"/>
          </a:p>
        </p:txBody>
      </p:sp>
      <p:pic>
        <p:nvPicPr>
          <p:cNvPr id="3" name="图片 8"/>
          <p:cNvPicPr>
            <a:picLocks noChangeAspect="1"/>
          </p:cNvPicPr>
          <p:nvPr>
            <p:custDataLst>
              <p:tags r:id="rId5"/>
            </p:custDataLst>
          </p:nvPr>
        </p:nvPicPr>
        <p:blipFill>
          <a:blip r:embed="rId6"/>
          <a:srcRect t="48377" r="51741"/>
          <a:stretch>
            <a:fillRect/>
          </a:stretch>
        </p:blipFill>
        <p:spPr>
          <a:xfrm>
            <a:off x="504190" y="1340485"/>
            <a:ext cx="4652010" cy="36506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28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7342505" cy="908048"/>
            <a:chOff x="338667" y="3"/>
            <a:chExt cx="7342505" cy="908048"/>
          </a:xfrm>
        </p:grpSpPr>
        <p:sp>
          <p:nvSpPr>
            <p:cNvPr id="2" name="五边形"/>
            <p:cNvSpPr/>
            <p:nvPr>
              <p:custDataLst>
                <p:tags r:id="rId1"/>
              </p:custDataLst>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custDataLst>
                <p:tags r:id="rId2"/>
              </p:custDataLst>
            </p:nvPr>
          </p:nvSpPr>
          <p:spPr>
            <a:xfrm>
              <a:off x="1244812" y="96523"/>
              <a:ext cx="6436360"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伪3D聚类算法</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最优模块划分确定</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custDataLst>
                <p:tags r:id="rId3"/>
              </p:custDataLst>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4"/>
            </p:custDataLst>
          </p:nvPr>
        </p:nvGrpSpPr>
        <p:grpSpPr>
          <a:xfrm>
            <a:off x="5938399" y="1030611"/>
            <a:ext cx="659669" cy="664528"/>
            <a:chOff x="4712849" y="1264285"/>
            <a:chExt cx="659669" cy="664528"/>
          </a:xfrm>
        </p:grpSpPr>
        <p:sp>
          <p:nvSpPr>
            <p:cNvPr id="40" name="圆形"/>
            <p:cNvSpPr>
              <a:spLocks noChangeArrowheads="1"/>
            </p:cNvSpPr>
            <p:nvPr>
              <p:custDataLst>
                <p:tags r:id="rId5"/>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6"/>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7"/>
            </p:custDataLst>
          </p:nvPr>
        </p:nvSpPr>
        <p:spPr>
          <a:xfrm>
            <a:off x="6985000" y="1242695"/>
            <a:ext cx="3655695" cy="3594735"/>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基于Newman提出的用于单层网络划分评价的模块度函数，我们给出了一个用于</a:t>
            </a:r>
            <a:r>
              <a:rPr sz="2400" b="1">
                <a:latin typeface="Arial" panose="020B0604020202020204" pitchFamily="34" charset="0"/>
                <a:ea typeface="微软雅黑" panose="020B0503020204020204" pitchFamily="34" charset="-122"/>
                <a:sym typeface="Arial" panose="020B0604020202020204" pitchFamily="34" charset="0"/>
              </a:rPr>
              <a:t>双层网络划分的模块度函数</a:t>
            </a:r>
            <a:r>
              <a:rPr sz="2400">
                <a:latin typeface="Arial" panose="020B0604020202020204" pitchFamily="34" charset="0"/>
                <a:ea typeface="微软雅黑" panose="020B0503020204020204" pitchFamily="34" charset="-122"/>
                <a:sym typeface="Arial" panose="020B0604020202020204" pitchFamily="34" charset="0"/>
              </a:rPr>
              <a:t>。根据</a:t>
            </a:r>
            <a:r>
              <a:rPr sz="2400" b="1">
                <a:latin typeface="Arial" panose="020B0604020202020204" pitchFamily="34" charset="0"/>
                <a:ea typeface="微软雅黑" panose="020B0503020204020204" pitchFamily="34" charset="-122"/>
                <a:sym typeface="Arial" panose="020B0604020202020204" pitchFamily="34" charset="0"/>
              </a:rPr>
              <a:t>模块度值</a:t>
            </a:r>
            <a:r>
              <a:rPr sz="2400">
                <a:latin typeface="Arial" panose="020B0604020202020204" pitchFamily="34" charset="0"/>
                <a:ea typeface="微软雅黑" panose="020B0503020204020204" pitchFamily="34" charset="-122"/>
                <a:sym typeface="Arial" panose="020B0604020202020204" pitchFamily="34" charset="0"/>
              </a:rPr>
              <a:t>，最优划分被指定为在所有层次中产生最大模块度值的层次</a:t>
            </a:r>
            <a:endParaRPr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4" name="文本框 3"/>
          <p:cNvSpPr txBox="1"/>
          <p:nvPr/>
        </p:nvSpPr>
        <p:spPr>
          <a:xfrm>
            <a:off x="338455" y="5190490"/>
            <a:ext cx="6096000" cy="368300"/>
          </a:xfrm>
          <a:prstGeom prst="rect">
            <a:avLst/>
          </a:prstGeom>
          <a:noFill/>
        </p:spPr>
        <p:txBody>
          <a:bodyPr wrap="square" rtlCol="0" anchor="t">
            <a:spAutoFit/>
          </a:bodyPr>
          <a:p>
            <a:r>
              <a:rPr lang="zh-CN" altLang="en-US"/>
              <a:t>(C) 模块度曲线的示例及相应的最佳层次水平（红色箭头）</a:t>
            </a:r>
            <a:endParaRPr lang="zh-CN" altLang="en-US"/>
          </a:p>
        </p:txBody>
      </p:sp>
      <p:pic>
        <p:nvPicPr>
          <p:cNvPr id="5" name="图片 8"/>
          <p:cNvPicPr>
            <a:picLocks noChangeAspect="1"/>
          </p:cNvPicPr>
          <p:nvPr>
            <p:custDataLst>
              <p:tags r:id="rId8"/>
            </p:custDataLst>
          </p:nvPr>
        </p:nvPicPr>
        <p:blipFill>
          <a:blip r:embed="rId9"/>
          <a:srcRect l="47208" t="48731"/>
          <a:stretch>
            <a:fillRect/>
          </a:stretch>
        </p:blipFill>
        <p:spPr>
          <a:xfrm>
            <a:off x="338455" y="1485265"/>
            <a:ext cx="4705985" cy="3352165"/>
          </a:xfrm>
          <a:prstGeom prst="rect">
            <a:avLst/>
          </a:prstGeom>
          <a:noFill/>
          <a:ln>
            <a:noFill/>
          </a:ln>
        </p:spPr>
      </p:pic>
      <p:sp>
        <p:nvSpPr>
          <p:cNvPr id="3" name="文本框 2"/>
          <p:cNvSpPr txBox="1"/>
          <p:nvPr/>
        </p:nvSpPr>
        <p:spPr>
          <a:xfrm>
            <a:off x="4136390" y="5844540"/>
            <a:ext cx="5894705" cy="460375"/>
          </a:xfrm>
          <a:prstGeom prst="rect">
            <a:avLst/>
          </a:prstGeom>
          <a:noFill/>
        </p:spPr>
        <p:txBody>
          <a:bodyPr wrap="square" rtlCol="0">
            <a:spAutoFit/>
          </a:bodyPr>
          <a:p>
            <a:r>
              <a:rPr lang="zh-CN" altLang="en-US" sz="2400"/>
              <a:t>总复杂度</a:t>
            </a:r>
            <a:endParaRPr lang="zh-CN" altLang="en-US" sz="2400"/>
          </a:p>
        </p:txBody>
      </p:sp>
      <p:pic>
        <p:nvPicPr>
          <p:cNvPr id="6" name="图片 5"/>
          <p:cNvPicPr>
            <a:picLocks noChangeAspect="1"/>
          </p:cNvPicPr>
          <p:nvPr>
            <p:custDataLst>
              <p:tags r:id="rId10"/>
            </p:custDataLst>
          </p:nvPr>
        </p:nvPicPr>
        <p:blipFill>
          <a:blip r:embed="rId11"/>
          <a:stretch>
            <a:fillRect/>
          </a:stretch>
        </p:blipFill>
        <p:spPr>
          <a:xfrm>
            <a:off x="5615940" y="5829300"/>
            <a:ext cx="6104255" cy="5156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28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7342505" cy="908048"/>
            <a:chOff x="338667" y="3"/>
            <a:chExt cx="7342505" cy="908048"/>
          </a:xfrm>
        </p:grpSpPr>
        <p:sp>
          <p:nvSpPr>
            <p:cNvPr id="2" name="五边形"/>
            <p:cNvSpPr/>
            <p:nvPr>
              <p:custDataLst>
                <p:tags r:id="rId1"/>
              </p:custDataLst>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custDataLst>
                <p:tags r:id="rId2"/>
              </p:custDataLst>
            </p:nvPr>
          </p:nvSpPr>
          <p:spPr>
            <a:xfrm>
              <a:off x="1244812" y="96523"/>
              <a:ext cx="6436360"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伪3D聚类算法</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仿真与性能评估</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custDataLst>
                <p:tags r:id="rId3"/>
              </p:custDataLst>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4"/>
            </p:custDataLst>
          </p:nvPr>
        </p:nvGrpSpPr>
        <p:grpSpPr>
          <a:xfrm>
            <a:off x="6197479" y="1750701"/>
            <a:ext cx="659669" cy="664528"/>
            <a:chOff x="4712849" y="1264285"/>
            <a:chExt cx="659669" cy="664528"/>
          </a:xfrm>
        </p:grpSpPr>
        <p:sp>
          <p:nvSpPr>
            <p:cNvPr id="40" name="圆形"/>
            <p:cNvSpPr>
              <a:spLocks noChangeArrowheads="1"/>
            </p:cNvSpPr>
            <p:nvPr>
              <p:custDataLst>
                <p:tags r:id="rId5"/>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6"/>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7"/>
            </p:custDataLst>
          </p:nvPr>
        </p:nvSpPr>
        <p:spPr>
          <a:xfrm>
            <a:off x="7108825" y="1755775"/>
            <a:ext cx="4632325" cy="3594735"/>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基于1000次扰动，伪3D聚类显著优于其他三种策略，其次是R-NMTF，平展方法表现最差。</a:t>
            </a:r>
            <a:endParaRPr sz="2400">
              <a:latin typeface="Arial" panose="020B0604020202020204" pitchFamily="34" charset="0"/>
              <a:ea typeface="微软雅黑" panose="020B0503020204020204" pitchFamily="34" charset="-122"/>
              <a:sym typeface="Arial" panose="020B0604020202020204" pitchFamily="34" charset="0"/>
            </a:endParaRPr>
          </a:p>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这表明，</a:t>
            </a:r>
            <a:r>
              <a:rPr sz="2400" b="1">
                <a:latin typeface="Arial" panose="020B0604020202020204" pitchFamily="34" charset="0"/>
                <a:ea typeface="微软雅黑" panose="020B0503020204020204" pitchFamily="34" charset="-122"/>
                <a:sym typeface="Arial" panose="020B0604020202020204" pitchFamily="34" charset="0"/>
              </a:rPr>
              <a:t>对于双层网络，两层之间的连接对于获得更好的模块检测非常重要，同时聚类两种节点之间的三种边缘将增强聚类性能</a:t>
            </a:r>
            <a:r>
              <a:rPr sz="2400">
                <a:latin typeface="Arial" panose="020B0604020202020204" pitchFamily="34" charset="0"/>
                <a:ea typeface="微软雅黑" panose="020B0503020204020204" pitchFamily="34" charset="-122"/>
                <a:sym typeface="Arial" panose="020B0604020202020204" pitchFamily="34" charset="0"/>
              </a:rPr>
              <a:t>。</a:t>
            </a:r>
            <a:endParaRPr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4" name="文本框 3"/>
          <p:cNvSpPr txBox="1"/>
          <p:nvPr/>
        </p:nvSpPr>
        <p:spPr>
          <a:xfrm>
            <a:off x="777240" y="5986145"/>
            <a:ext cx="5828665" cy="645160"/>
          </a:xfrm>
          <a:prstGeom prst="rect">
            <a:avLst/>
          </a:prstGeom>
          <a:noFill/>
        </p:spPr>
        <p:txBody>
          <a:bodyPr wrap="square" rtlCol="0" anchor="t">
            <a:spAutoFit/>
          </a:bodyPr>
          <a:p>
            <a:r>
              <a:rPr lang="zh-CN" altLang="en-US"/>
              <a:t>基于模拟的伪3D聚类算法优于其他方法。</a:t>
            </a:r>
            <a:endParaRPr lang="zh-CN" altLang="en-US"/>
          </a:p>
          <a:p>
            <a:r>
              <a:rPr lang="zh-CN" altLang="en-US"/>
              <a:t> (A) 基于模拟双层网络的每种方法的恢复模块累计比例；</a:t>
            </a:r>
            <a:endParaRPr lang="zh-CN" altLang="en-US"/>
          </a:p>
        </p:txBody>
      </p:sp>
      <p:pic>
        <p:nvPicPr>
          <p:cNvPr id="6" name="图片 9"/>
          <p:cNvPicPr>
            <a:picLocks noChangeAspect="1"/>
          </p:cNvPicPr>
          <p:nvPr>
            <p:custDataLst>
              <p:tags r:id="rId8"/>
            </p:custDataLst>
          </p:nvPr>
        </p:nvPicPr>
        <p:blipFill>
          <a:blip r:embed="rId9"/>
          <a:stretch>
            <a:fillRect/>
          </a:stretch>
        </p:blipFill>
        <p:spPr>
          <a:xfrm>
            <a:off x="905510" y="908050"/>
            <a:ext cx="5039995" cy="49599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28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7342505" cy="908048"/>
            <a:chOff x="338667" y="3"/>
            <a:chExt cx="7342505" cy="908048"/>
          </a:xfrm>
        </p:grpSpPr>
        <p:sp>
          <p:nvSpPr>
            <p:cNvPr id="2" name="五边形"/>
            <p:cNvSpPr/>
            <p:nvPr>
              <p:custDataLst>
                <p:tags r:id="rId1"/>
              </p:custDataLst>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custDataLst>
                <p:tags r:id="rId2"/>
              </p:custDataLst>
            </p:nvPr>
          </p:nvSpPr>
          <p:spPr>
            <a:xfrm>
              <a:off x="1244812" y="96523"/>
              <a:ext cx="6436360"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伪3D聚类算法</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仿真与性能评估</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custDataLst>
                <p:tags r:id="rId3"/>
              </p:custDataLst>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4"/>
            </p:custDataLst>
          </p:nvPr>
        </p:nvGrpSpPr>
        <p:grpSpPr>
          <a:xfrm>
            <a:off x="6197479" y="1750701"/>
            <a:ext cx="659669" cy="664528"/>
            <a:chOff x="4712849" y="1264285"/>
            <a:chExt cx="659669" cy="664528"/>
          </a:xfrm>
        </p:grpSpPr>
        <p:sp>
          <p:nvSpPr>
            <p:cNvPr id="40" name="圆形"/>
            <p:cNvSpPr>
              <a:spLocks noChangeArrowheads="1"/>
            </p:cNvSpPr>
            <p:nvPr>
              <p:custDataLst>
                <p:tags r:id="rId5"/>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6"/>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7"/>
            </p:custDataLst>
          </p:nvPr>
        </p:nvSpPr>
        <p:spPr>
          <a:xfrm>
            <a:off x="7108825" y="1755775"/>
            <a:ext cx="4274185" cy="3594735"/>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lang="zh-CN" sz="2400">
                <a:latin typeface="Arial" panose="020B0604020202020204" pitchFamily="34" charset="0"/>
                <a:ea typeface="微软雅黑" panose="020B0503020204020204" pitchFamily="34" charset="-122"/>
                <a:sym typeface="Arial" panose="020B0604020202020204" pitchFamily="34" charset="0"/>
              </a:rPr>
              <a:t>通过</a:t>
            </a:r>
            <a:r>
              <a:rPr sz="2400">
                <a:latin typeface="Arial" panose="020B0604020202020204" pitchFamily="34" charset="0"/>
                <a:ea typeface="微软雅黑" panose="020B0503020204020204" pitchFamily="34" charset="-122"/>
                <a:sym typeface="Arial" panose="020B0604020202020204" pitchFamily="34" charset="0"/>
              </a:rPr>
              <a:t>生成10个仿真的miRNA-基因双层网络</a:t>
            </a:r>
            <a:r>
              <a:rPr lang="zh-CN" sz="2400">
                <a:latin typeface="Arial" panose="020B0604020202020204" pitchFamily="34" charset="0"/>
                <a:ea typeface="微软雅黑" panose="020B0503020204020204" pitchFamily="34" charset="-122"/>
                <a:sym typeface="Arial" panose="020B0604020202020204" pitchFamily="34" charset="0"/>
              </a:rPr>
              <a:t>来</a:t>
            </a:r>
            <a:r>
              <a:rPr sz="2400">
                <a:latin typeface="Arial" panose="020B0604020202020204" pitchFamily="34" charset="0"/>
                <a:ea typeface="微软雅黑" panose="020B0503020204020204" pitchFamily="34" charset="-122"/>
                <a:sym typeface="Arial" panose="020B0604020202020204" pitchFamily="34" charset="0"/>
              </a:rPr>
              <a:t>研究</a:t>
            </a:r>
            <a:r>
              <a:rPr sz="2400" b="1">
                <a:latin typeface="Arial" panose="020B0604020202020204" pitchFamily="34" charset="0"/>
                <a:ea typeface="微软雅黑" panose="020B0503020204020204" pitchFamily="34" charset="-122"/>
                <a:sym typeface="Arial" panose="020B0604020202020204" pitchFamily="34" charset="0"/>
              </a:rPr>
              <a:t>网络密度和其他相关拓扑特性</a:t>
            </a:r>
            <a:r>
              <a:rPr sz="2400">
                <a:latin typeface="Arial" panose="020B0604020202020204" pitchFamily="34" charset="0"/>
                <a:ea typeface="微软雅黑" panose="020B0503020204020204" pitchFamily="34" charset="-122"/>
                <a:sym typeface="Arial" panose="020B0604020202020204" pitchFamily="34" charset="0"/>
              </a:rPr>
              <a:t>如何影响聚类性能，并进一步验证伪3D聚类算法在</a:t>
            </a:r>
            <a:r>
              <a:rPr sz="2400" b="1">
                <a:latin typeface="Arial" panose="020B0604020202020204" pitchFamily="34" charset="0"/>
                <a:ea typeface="微软雅黑" panose="020B0503020204020204" pitchFamily="34" charset="-122"/>
                <a:sym typeface="Arial" panose="020B0604020202020204" pitchFamily="34" charset="0"/>
              </a:rPr>
              <a:t>节点数量、聚类密度和度分布方面</a:t>
            </a:r>
            <a:r>
              <a:rPr sz="2400">
                <a:latin typeface="Arial" panose="020B0604020202020204" pitchFamily="34" charset="0"/>
                <a:ea typeface="微软雅黑" panose="020B0503020204020204" pitchFamily="34" charset="-122"/>
                <a:sym typeface="Arial" panose="020B0604020202020204" pitchFamily="34" charset="0"/>
              </a:rPr>
              <a:t>的鲁棒性</a:t>
            </a:r>
            <a:endParaRPr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4" name="文本框 3"/>
          <p:cNvSpPr txBox="1"/>
          <p:nvPr/>
        </p:nvSpPr>
        <p:spPr>
          <a:xfrm>
            <a:off x="777240" y="5986145"/>
            <a:ext cx="5828665" cy="645160"/>
          </a:xfrm>
          <a:prstGeom prst="rect">
            <a:avLst/>
          </a:prstGeom>
          <a:noFill/>
        </p:spPr>
        <p:txBody>
          <a:bodyPr wrap="square" rtlCol="0" anchor="t">
            <a:spAutoFit/>
          </a:bodyPr>
          <a:p>
            <a:r>
              <a:rPr lang="zh-CN" altLang="en-US"/>
              <a:t>基于模拟的伪3D聚类算法优于其他方法。 (B–F) 各方法在不同节点数量、聚类密度和度分布方面的性能表现</a:t>
            </a:r>
            <a:endParaRPr lang="zh-CN" altLang="en-US"/>
          </a:p>
        </p:txBody>
      </p:sp>
      <p:pic>
        <p:nvPicPr>
          <p:cNvPr id="6" name="图片 9"/>
          <p:cNvPicPr>
            <a:picLocks noChangeAspect="1"/>
          </p:cNvPicPr>
          <p:nvPr>
            <p:custDataLst>
              <p:tags r:id="rId8"/>
            </p:custDataLst>
          </p:nvPr>
        </p:nvPicPr>
        <p:blipFill>
          <a:blip r:embed="rId9"/>
          <a:stretch>
            <a:fillRect/>
          </a:stretch>
        </p:blipFill>
        <p:spPr>
          <a:xfrm>
            <a:off x="905510" y="908050"/>
            <a:ext cx="5039995" cy="49599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28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2" cstate="screen"/>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7185"/>
            </a:xfrm>
            <a:prstGeom prst="rect">
              <a:avLst/>
            </a:prstGeom>
            <a:noFill/>
          </p:spPr>
          <p:txBody>
            <a:bodyPr wrap="square" rtlCol="0">
              <a:spAutoFit/>
            </a:bodyPr>
            <a:lstStyle/>
            <a:p>
              <a:pPr algn="dist" defTabSz="457200"/>
              <a:r>
                <a:rPr lang="en-US" altLang="zh-CN" sz="1600" smtClean="0">
                  <a:latin typeface="Arial" panose="020B0604020202020204" pitchFamily="34" charset="0"/>
                  <a:ea typeface="微软雅黑" panose="020B0503020204020204" pitchFamily="34" charset="-122"/>
                  <a:sym typeface="Arial" panose="020B0604020202020204" pitchFamily="34" charset="0"/>
                </a:rPr>
                <a:t>Part Four</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1990725" y="3116580"/>
            <a:ext cx="8192135"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大豆miRNA-基因网络应用</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47"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8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anim calcmode="lin" valueType="num">
                                      <p:cBhvr>
                                        <p:cTn id="16" dur="750" fill="hold"/>
                                        <p:tgtEl>
                                          <p:spTgt spid="2"/>
                                        </p:tgtEl>
                                        <p:attrNameLst>
                                          <p:attrName>ppt_x</p:attrName>
                                        </p:attrNameLst>
                                      </p:cBhvr>
                                      <p:tavLst>
                                        <p:tav tm="0">
                                          <p:val>
                                            <p:strVal val="#ppt_x"/>
                                          </p:val>
                                        </p:tav>
                                        <p:tav tm="100000">
                                          <p:val>
                                            <p:strVal val="#ppt_x"/>
                                          </p:val>
                                        </p:tav>
                                      </p:tavLst>
                                    </p:anim>
                                    <p:anim calcmode="lin" valueType="num">
                                      <p:cBhvr>
                                        <p:cTn id="17" dur="750" fill="hold"/>
                                        <p:tgtEl>
                                          <p:spTgt spid="2"/>
                                        </p:tgtEl>
                                        <p:attrNameLst>
                                          <p:attrName>ppt_y</p:attrName>
                                        </p:attrNameLst>
                                      </p:cBhvr>
                                      <p:tavLst>
                                        <p:tav tm="0">
                                          <p:val>
                                            <p:strVal val="#ppt_y+.1"/>
                                          </p:val>
                                        </p:tav>
                                        <p:tav tm="100000">
                                          <p:val>
                                            <p:strVal val="#ppt_y"/>
                                          </p:val>
                                        </p:tav>
                                      </p:tavLst>
                                    </p:anim>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14"/>
                                        </p:tgtEl>
                                        <p:attrNameLst>
                                          <p:attrName>style.visibility</p:attrName>
                                        </p:attrNameLst>
                                      </p:cBhvr>
                                      <p:to>
                                        <p:strVal val="visible"/>
                                      </p:to>
                                    </p:set>
                                    <p:anim calcmode="lin" valueType="num">
                                      <p:cBhvr>
                                        <p:cTn id="20" dur="750" fill="hold"/>
                                        <p:tgtEl>
                                          <p:spTgt spid="14"/>
                                        </p:tgtEl>
                                        <p:attrNameLst>
                                          <p:attrName>ppt_w</p:attrName>
                                        </p:attrNameLst>
                                      </p:cBhvr>
                                      <p:tavLst>
                                        <p:tav tm="0">
                                          <p:val>
                                            <p:strVal val="#ppt_w+.3"/>
                                          </p:val>
                                        </p:tav>
                                        <p:tav tm="100000">
                                          <p:val>
                                            <p:strVal val="#ppt_w"/>
                                          </p:val>
                                        </p:tav>
                                      </p:tavLst>
                                    </p:anim>
                                    <p:anim calcmode="lin" valueType="num">
                                      <p:cBhvr>
                                        <p:cTn id="21" dur="750" fill="hold"/>
                                        <p:tgtEl>
                                          <p:spTgt spid="14"/>
                                        </p:tgtEl>
                                        <p:attrNameLst>
                                          <p:attrName>ppt_h</p:attrName>
                                        </p:attrNameLst>
                                      </p:cBhvr>
                                      <p:tavLst>
                                        <p:tav tm="0">
                                          <p:val>
                                            <p:strVal val="#ppt_h"/>
                                          </p:val>
                                        </p:tav>
                                        <p:tav tm="100000">
                                          <p:val>
                                            <p:strVal val="#ppt_h"/>
                                          </p:val>
                                        </p:tav>
                                      </p:tavLst>
                                    </p:anim>
                                    <p:animEffect transition="in" filter="fade">
                                      <p:cBhvr>
                                        <p:cTn id="22" dur="750"/>
                                        <p:tgtEl>
                                          <p:spTgt spid="14"/>
                                        </p:tgtEl>
                                      </p:cBhvr>
                                    </p:animEffect>
                                  </p:childTnLst>
                                </p:cTn>
                              </p:par>
                              <p:par>
                                <p:cTn id="23" presetID="16" presetClass="entr" presetSubtype="37" fill="hold" nodeType="withEffect">
                                  <p:stCondLst>
                                    <p:cond delay="160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背景色块"/>
          <p:cNvSpPr/>
          <p:nvPr/>
        </p:nvSpPr>
        <p:spPr>
          <a:xfrm>
            <a:off x="0" y="0"/>
            <a:ext cx="29173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打底矩形框"/>
          <p:cNvSpPr/>
          <p:nvPr/>
        </p:nvSpPr>
        <p:spPr>
          <a:xfrm>
            <a:off x="516164" y="3013501"/>
            <a:ext cx="1907722" cy="8472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 name="目录组合"/>
          <p:cNvGrpSpPr/>
          <p:nvPr/>
        </p:nvGrpSpPr>
        <p:grpSpPr>
          <a:xfrm>
            <a:off x="695325" y="2598003"/>
            <a:ext cx="1549400" cy="1435408"/>
            <a:chOff x="695325" y="2598003"/>
            <a:chExt cx="1549400" cy="1435408"/>
          </a:xfrm>
        </p:grpSpPr>
        <p:sp>
          <p:nvSpPr>
            <p:cNvPr id="41" name="目录英文"/>
            <p:cNvSpPr txBox="1"/>
            <p:nvPr/>
          </p:nvSpPr>
          <p:spPr>
            <a:xfrm>
              <a:off x="695325" y="3664079"/>
              <a:ext cx="1549400" cy="369332"/>
            </a:xfrm>
            <a:prstGeom prst="rect">
              <a:avLst/>
            </a:prstGeom>
            <a:solidFill>
              <a:schemeClr val="accent1"/>
            </a:solidFill>
          </p:spPr>
          <p:txBody>
            <a:bodyPr wrap="square" rtlCol="0">
              <a:spAutoFit/>
            </a:bodyPr>
            <a:lstStyle/>
            <a:p>
              <a:pPr algn="dist" defTabSz="457200"/>
              <a:r>
                <a:rPr lang="en-US" altLang="zh-CN" smtClean="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 name="点缀线段"/>
            <p:cNvCxnSpPr/>
            <p:nvPr/>
          </p:nvCxnSpPr>
          <p:spPr>
            <a:xfrm>
              <a:off x="1335314" y="3512457"/>
              <a:ext cx="2467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目录"/>
            <p:cNvSpPr txBox="1"/>
            <p:nvPr/>
          </p:nvSpPr>
          <p:spPr>
            <a:xfrm>
              <a:off x="695325" y="2598003"/>
              <a:ext cx="1549400" cy="830997"/>
            </a:xfrm>
            <a:prstGeom prst="rect">
              <a:avLst/>
            </a:prstGeom>
            <a:solidFill>
              <a:schemeClr val="accent1"/>
            </a:solidFill>
          </p:spPr>
          <p:txBody>
            <a:bodyPr wrap="square" rtlCol="0">
              <a:spAutoFit/>
            </a:bodyPr>
            <a:lstStyle/>
            <a:p>
              <a:pPr algn="dist" defTabSz="457200"/>
              <a:r>
                <a:rPr lang="zh-CN" altLang="en-US" sz="4800" b="1" smtClean="0">
                  <a:solidFill>
                    <a:schemeClr val="bg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4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5" name="标题 1"/>
          <p:cNvSpPr/>
          <p:nvPr>
            <p:custDataLst>
              <p:tags r:id="rId1"/>
            </p:custDataLst>
          </p:nvPr>
        </p:nvSpPr>
        <p:spPr>
          <a:xfrm>
            <a:off x="3984171" y="1004549"/>
            <a:ext cx="754743" cy="75474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32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基础扎实"/>
          <p:cNvSpPr txBox="1"/>
          <p:nvPr>
            <p:custDataLst>
              <p:tags r:id="rId2"/>
            </p:custDataLst>
          </p:nvPr>
        </p:nvSpPr>
        <p:spPr>
          <a:xfrm>
            <a:off x="4906645" y="945515"/>
            <a:ext cx="2218055" cy="583565"/>
          </a:xfrm>
          <a:prstGeom prst="rect">
            <a:avLst/>
          </a:prstGeom>
          <a:noFill/>
        </p:spPr>
        <p:txBody>
          <a:bodyPr wrap="square" rtlCol="0">
            <a:spAutoFit/>
          </a:bodyPr>
          <a:lstStyle/>
          <a:p>
            <a:r>
              <a:rPr lang="zh-CN" altLang="en-US" sz="3200" b="1" dirty="0">
                <a:latin typeface="Arial" panose="020B0604020202020204" pitchFamily="34" charset="0"/>
                <a:ea typeface="微软雅黑" panose="020B0503020204020204" pitchFamily="34" charset="-122"/>
                <a:sym typeface="Arial" panose="020B0604020202020204" pitchFamily="34" charset="0"/>
              </a:rPr>
              <a:t>背景介绍</a:t>
            </a:r>
            <a:endParaRPr lang="zh-CN" altLang="en-US" sz="3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1" name="标题 2"/>
          <p:cNvSpPr/>
          <p:nvPr>
            <p:custDataLst>
              <p:tags r:id="rId3"/>
            </p:custDataLst>
          </p:nvPr>
        </p:nvSpPr>
        <p:spPr>
          <a:xfrm>
            <a:off x="7995442" y="1004549"/>
            <a:ext cx="754743" cy="75474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32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工作踏实"/>
          <p:cNvSpPr txBox="1"/>
          <p:nvPr>
            <p:custDataLst>
              <p:tags r:id="rId4"/>
            </p:custDataLst>
          </p:nvPr>
        </p:nvSpPr>
        <p:spPr>
          <a:xfrm>
            <a:off x="8917940" y="843915"/>
            <a:ext cx="2218055"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latin typeface="Arial" panose="020B0604020202020204" pitchFamily="34" charset="0"/>
                <a:ea typeface="微软雅黑" panose="020B0503020204020204" pitchFamily="34" charset="-122"/>
                <a:sym typeface="Arial" panose="020B0604020202020204" pitchFamily="34" charset="0"/>
              </a:rPr>
              <a:t>双层网络的定义与构建</a:t>
            </a:r>
            <a:endParaRPr lang="zh-CN" altLang="en-US" sz="3200" b="1">
              <a:latin typeface="Arial" panose="020B0604020202020204" pitchFamily="34" charset="0"/>
              <a:ea typeface="微软雅黑" panose="020B0503020204020204" pitchFamily="34" charset="-122"/>
              <a:sym typeface="Arial" panose="020B0604020202020204" pitchFamily="34" charset="0"/>
            </a:endParaRPr>
          </a:p>
        </p:txBody>
      </p:sp>
      <p:sp>
        <p:nvSpPr>
          <p:cNvPr id="57" name="标题 3"/>
          <p:cNvSpPr/>
          <p:nvPr>
            <p:custDataLst>
              <p:tags r:id="rId5"/>
            </p:custDataLst>
          </p:nvPr>
        </p:nvSpPr>
        <p:spPr>
          <a:xfrm>
            <a:off x="3984171" y="2904290"/>
            <a:ext cx="754743" cy="75474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32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作风朴实"/>
          <p:cNvSpPr txBox="1"/>
          <p:nvPr>
            <p:custDataLst>
              <p:tags r:id="rId6"/>
            </p:custDataLst>
          </p:nvPr>
        </p:nvSpPr>
        <p:spPr>
          <a:xfrm>
            <a:off x="4906645" y="2845435"/>
            <a:ext cx="295529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latin typeface="Arial" panose="020B0604020202020204" pitchFamily="34" charset="0"/>
                <a:ea typeface="微软雅黑" panose="020B0503020204020204" pitchFamily="34" charset="-122"/>
                <a:sym typeface="Arial" panose="020B0604020202020204" pitchFamily="34" charset="0"/>
              </a:rPr>
              <a:t>伪3D聚类算法</a:t>
            </a:r>
            <a:endParaRPr lang="zh-CN" altLang="en-US" sz="3200" b="1">
              <a:latin typeface="Arial" panose="020B0604020202020204" pitchFamily="34" charset="0"/>
              <a:ea typeface="微软雅黑" panose="020B0503020204020204" pitchFamily="34" charset="-122"/>
              <a:sym typeface="Arial" panose="020B0604020202020204" pitchFamily="34" charset="0"/>
            </a:endParaRPr>
          </a:p>
        </p:txBody>
      </p:sp>
      <p:sp>
        <p:nvSpPr>
          <p:cNvPr id="63" name="标题 4"/>
          <p:cNvSpPr/>
          <p:nvPr>
            <p:custDataLst>
              <p:tags r:id="rId7"/>
            </p:custDataLst>
          </p:nvPr>
        </p:nvSpPr>
        <p:spPr>
          <a:xfrm>
            <a:off x="7995442" y="2904290"/>
            <a:ext cx="754743" cy="75474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32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开拓创新"/>
          <p:cNvSpPr txBox="1"/>
          <p:nvPr>
            <p:custDataLst>
              <p:tags r:id="rId8"/>
            </p:custDataLst>
          </p:nvPr>
        </p:nvSpPr>
        <p:spPr>
          <a:xfrm>
            <a:off x="8917940" y="2845435"/>
            <a:ext cx="2686685"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457200"/>
            <a:r>
              <a:rPr lang="zh-CN" altLang="en-US" sz="3200" b="1">
                <a:solidFill>
                  <a:schemeClr val="tx1"/>
                </a:solidFill>
                <a:latin typeface="Arial" panose="020B0604020202020204" pitchFamily="34" charset="0"/>
                <a:ea typeface="微软雅黑" panose="020B0503020204020204" pitchFamily="34" charset="-122"/>
                <a:sym typeface="Arial" panose="020B0604020202020204" pitchFamily="34" charset="0"/>
              </a:rPr>
              <a:t>大豆miRNA-基因网络应用</a:t>
            </a:r>
            <a:endParaRPr lang="zh-CN" altLang="en-US" sz="32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4" name="标题 3"/>
          <p:cNvSpPr/>
          <p:nvPr>
            <p:custDataLst>
              <p:tags r:id="rId9"/>
            </p:custDataLst>
          </p:nvPr>
        </p:nvSpPr>
        <p:spPr>
          <a:xfrm>
            <a:off x="3996871" y="5058210"/>
            <a:ext cx="754743" cy="75474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a:solidFill>
                  <a:schemeClr val="accent1"/>
                </a:solidFill>
                <a:latin typeface="Arial" panose="020B0604020202020204" pitchFamily="34" charset="0"/>
                <a:ea typeface="微软雅黑" panose="020B0503020204020204" pitchFamily="34" charset="-122"/>
                <a:sym typeface="Arial" panose="020B0604020202020204" pitchFamily="34" charset="0"/>
              </a:rPr>
              <a:t>05</a:t>
            </a:r>
            <a:endParaRPr lang="zh-CN" altLang="en-US" sz="32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作风朴实"/>
          <p:cNvSpPr txBox="1"/>
          <p:nvPr>
            <p:custDataLst>
              <p:tags r:id="rId10"/>
            </p:custDataLst>
          </p:nvPr>
        </p:nvSpPr>
        <p:spPr>
          <a:xfrm>
            <a:off x="4919345" y="4999355"/>
            <a:ext cx="2813685"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latin typeface="Arial" panose="020B0604020202020204" pitchFamily="34" charset="0"/>
                <a:ea typeface="微软雅黑" panose="020B0503020204020204" pitchFamily="34" charset="-122"/>
                <a:sym typeface="Arial" panose="020B0604020202020204" pitchFamily="34" charset="0"/>
              </a:rPr>
              <a:t>人类miRNA-基因网络应用</a:t>
            </a:r>
            <a:endParaRPr lang="zh-CN" altLang="en-US" sz="3200" b="1">
              <a:latin typeface="Arial" panose="020B0604020202020204" pitchFamily="34" charset="0"/>
              <a:ea typeface="微软雅黑" panose="020B0503020204020204" pitchFamily="34" charset="-122"/>
              <a:sym typeface="Arial" panose="020B0604020202020204" pitchFamily="34" charset="0"/>
            </a:endParaRPr>
          </a:p>
        </p:txBody>
      </p:sp>
      <p:sp>
        <p:nvSpPr>
          <p:cNvPr id="7" name="标题 4"/>
          <p:cNvSpPr/>
          <p:nvPr>
            <p:custDataLst>
              <p:tags r:id="rId11"/>
            </p:custDataLst>
          </p:nvPr>
        </p:nvSpPr>
        <p:spPr>
          <a:xfrm>
            <a:off x="8008142" y="5058210"/>
            <a:ext cx="754743" cy="75474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a:solidFill>
                  <a:schemeClr val="accent1"/>
                </a:solidFill>
                <a:latin typeface="Arial" panose="020B0604020202020204" pitchFamily="34" charset="0"/>
                <a:ea typeface="微软雅黑" panose="020B0503020204020204" pitchFamily="34" charset="-122"/>
                <a:sym typeface="Arial" panose="020B0604020202020204" pitchFamily="34" charset="0"/>
              </a:rPr>
              <a:t>06</a:t>
            </a:r>
            <a:endParaRPr lang="zh-CN" altLang="en-US" sz="32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开拓创新"/>
          <p:cNvSpPr txBox="1"/>
          <p:nvPr>
            <p:custDataLst>
              <p:tags r:id="rId12"/>
            </p:custDataLst>
          </p:nvPr>
        </p:nvSpPr>
        <p:spPr>
          <a:xfrm>
            <a:off x="8930640" y="4999355"/>
            <a:ext cx="1942465"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457200"/>
            <a:r>
              <a:rPr lang="zh-CN" altLang="en-US" sz="3200" b="1">
                <a:solidFill>
                  <a:schemeClr val="tx1"/>
                </a:solidFill>
                <a:latin typeface="Arial" panose="020B0604020202020204" pitchFamily="34" charset="0"/>
                <a:ea typeface="微软雅黑" panose="020B0503020204020204" pitchFamily="34" charset="-122"/>
                <a:sym typeface="Arial" panose="020B0604020202020204" pitchFamily="34" charset="0"/>
              </a:rPr>
              <a:t>总结</a:t>
            </a:r>
            <a:endParaRPr lang="zh-CN" altLang="en-US" sz="3200"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750"/>
                                        <p:tgtEl>
                                          <p:spTgt spid="5"/>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50" presetClass="entr" presetSubtype="0" decel="100000" fill="hold" nodeType="withEffect">
                                  <p:stCondLst>
                                    <p:cond delay="800"/>
                                  </p:stCondLst>
                                  <p:childTnLst>
                                    <p:set>
                                      <p:cBhvr>
                                        <p:cTn id="12" dur="1" fill="hold">
                                          <p:stCondLst>
                                            <p:cond delay="0"/>
                                          </p:stCondLst>
                                        </p:cTn>
                                        <p:tgtEl>
                                          <p:spTgt spid="2"/>
                                        </p:tgtEl>
                                        <p:attrNameLst>
                                          <p:attrName>style.visibility</p:attrName>
                                        </p:attrNameLst>
                                      </p:cBhvr>
                                      <p:to>
                                        <p:strVal val="visible"/>
                                      </p:to>
                                    </p:set>
                                    <p:anim calcmode="lin" valueType="num">
                                      <p:cBhvr>
                                        <p:cTn id="13" dur="750" fill="hold"/>
                                        <p:tgtEl>
                                          <p:spTgt spid="2"/>
                                        </p:tgtEl>
                                        <p:attrNameLst>
                                          <p:attrName>ppt_w</p:attrName>
                                        </p:attrNameLst>
                                      </p:cBhvr>
                                      <p:tavLst>
                                        <p:tav tm="0">
                                          <p:val>
                                            <p:strVal val="#ppt_w+.3"/>
                                          </p:val>
                                        </p:tav>
                                        <p:tav tm="100000">
                                          <p:val>
                                            <p:strVal val="#ppt_w"/>
                                          </p:val>
                                        </p:tav>
                                      </p:tavLst>
                                    </p:anim>
                                    <p:anim calcmode="lin" valueType="num">
                                      <p:cBhvr>
                                        <p:cTn id="14" dur="750" fill="hold"/>
                                        <p:tgtEl>
                                          <p:spTgt spid="2"/>
                                        </p:tgtEl>
                                        <p:attrNameLst>
                                          <p:attrName>ppt_h</p:attrName>
                                        </p:attrNameLst>
                                      </p:cBhvr>
                                      <p:tavLst>
                                        <p:tav tm="0">
                                          <p:val>
                                            <p:strVal val="#ppt_h"/>
                                          </p:val>
                                        </p:tav>
                                        <p:tav tm="100000">
                                          <p:val>
                                            <p:strVal val="#ppt_h"/>
                                          </p:val>
                                        </p:tav>
                                      </p:tavLst>
                                    </p:anim>
                                    <p:animEffect transition="in" filter="fade">
                                      <p:cBhvr>
                                        <p:cTn id="15" dur="750"/>
                                        <p:tgtEl>
                                          <p:spTgt spid="2"/>
                                        </p:tgtEl>
                                      </p:cBhvr>
                                    </p:animEffect>
                                  </p:childTnLst>
                                </p:cTn>
                              </p:par>
                              <p:par>
                                <p:cTn id="16" presetID="53" presetClass="entr" presetSubtype="16" fill="hold" grpId="0" nodeType="withEffect">
                                  <p:stCondLst>
                                    <p:cond delay="1200"/>
                                  </p:stCondLst>
                                  <p:childTnLst>
                                    <p:set>
                                      <p:cBhvr>
                                        <p:cTn id="17" dur="1" fill="hold">
                                          <p:stCondLst>
                                            <p:cond delay="0"/>
                                          </p:stCondLst>
                                        </p:cTn>
                                        <p:tgtEl>
                                          <p:spTgt spid="45"/>
                                        </p:tgtEl>
                                        <p:attrNameLst>
                                          <p:attrName>style.visibility</p:attrName>
                                        </p:attrNameLst>
                                      </p:cBhvr>
                                      <p:to>
                                        <p:strVal val="visible"/>
                                      </p:to>
                                    </p:set>
                                    <p:anim calcmode="lin" valueType="num">
                                      <p:cBhvr>
                                        <p:cTn id="18" dur="750" fill="hold"/>
                                        <p:tgtEl>
                                          <p:spTgt spid="45"/>
                                        </p:tgtEl>
                                        <p:attrNameLst>
                                          <p:attrName>ppt_w</p:attrName>
                                        </p:attrNameLst>
                                      </p:cBhvr>
                                      <p:tavLst>
                                        <p:tav tm="0">
                                          <p:val>
                                            <p:fltVal val="0"/>
                                          </p:val>
                                        </p:tav>
                                        <p:tav tm="100000">
                                          <p:val>
                                            <p:strVal val="#ppt_w"/>
                                          </p:val>
                                        </p:tav>
                                      </p:tavLst>
                                    </p:anim>
                                    <p:anim calcmode="lin" valueType="num">
                                      <p:cBhvr>
                                        <p:cTn id="19" dur="750" fill="hold"/>
                                        <p:tgtEl>
                                          <p:spTgt spid="45"/>
                                        </p:tgtEl>
                                        <p:attrNameLst>
                                          <p:attrName>ppt_h</p:attrName>
                                        </p:attrNameLst>
                                      </p:cBhvr>
                                      <p:tavLst>
                                        <p:tav tm="0">
                                          <p:val>
                                            <p:fltVal val="0"/>
                                          </p:val>
                                        </p:tav>
                                        <p:tav tm="100000">
                                          <p:val>
                                            <p:strVal val="#ppt_h"/>
                                          </p:val>
                                        </p:tav>
                                      </p:tavLst>
                                    </p:anim>
                                    <p:animEffect transition="in" filter="fade">
                                      <p:cBhvr>
                                        <p:cTn id="20" dur="750"/>
                                        <p:tgtEl>
                                          <p:spTgt spid="45"/>
                                        </p:tgtEl>
                                      </p:cBhvr>
                                    </p:animEffect>
                                  </p:childTnLst>
                                </p:cTn>
                              </p:par>
                              <p:par>
                                <p:cTn id="21" presetID="53" presetClass="entr" presetSubtype="16" fill="hold" grpId="0" nodeType="withEffect">
                                  <p:stCondLst>
                                    <p:cond delay="2000"/>
                                  </p:stCondLst>
                                  <p:childTnLst>
                                    <p:set>
                                      <p:cBhvr>
                                        <p:cTn id="22" dur="1" fill="hold">
                                          <p:stCondLst>
                                            <p:cond delay="0"/>
                                          </p:stCondLst>
                                        </p:cTn>
                                        <p:tgtEl>
                                          <p:spTgt spid="51"/>
                                        </p:tgtEl>
                                        <p:attrNameLst>
                                          <p:attrName>style.visibility</p:attrName>
                                        </p:attrNameLst>
                                      </p:cBhvr>
                                      <p:to>
                                        <p:strVal val="visible"/>
                                      </p:to>
                                    </p:set>
                                    <p:anim calcmode="lin" valueType="num">
                                      <p:cBhvr>
                                        <p:cTn id="23" dur="750" fill="hold"/>
                                        <p:tgtEl>
                                          <p:spTgt spid="51"/>
                                        </p:tgtEl>
                                        <p:attrNameLst>
                                          <p:attrName>ppt_w</p:attrName>
                                        </p:attrNameLst>
                                      </p:cBhvr>
                                      <p:tavLst>
                                        <p:tav tm="0">
                                          <p:val>
                                            <p:fltVal val="0"/>
                                          </p:val>
                                        </p:tav>
                                        <p:tav tm="100000">
                                          <p:val>
                                            <p:strVal val="#ppt_w"/>
                                          </p:val>
                                        </p:tav>
                                      </p:tavLst>
                                    </p:anim>
                                    <p:anim calcmode="lin" valueType="num">
                                      <p:cBhvr>
                                        <p:cTn id="24" dur="750" fill="hold"/>
                                        <p:tgtEl>
                                          <p:spTgt spid="51"/>
                                        </p:tgtEl>
                                        <p:attrNameLst>
                                          <p:attrName>ppt_h</p:attrName>
                                        </p:attrNameLst>
                                      </p:cBhvr>
                                      <p:tavLst>
                                        <p:tav tm="0">
                                          <p:val>
                                            <p:fltVal val="0"/>
                                          </p:val>
                                        </p:tav>
                                        <p:tav tm="100000">
                                          <p:val>
                                            <p:strVal val="#ppt_h"/>
                                          </p:val>
                                        </p:tav>
                                      </p:tavLst>
                                    </p:anim>
                                    <p:animEffect transition="in" filter="fade">
                                      <p:cBhvr>
                                        <p:cTn id="25" dur="750"/>
                                        <p:tgtEl>
                                          <p:spTgt spid="51"/>
                                        </p:tgtEl>
                                      </p:cBhvr>
                                    </p:animEffect>
                                  </p:childTnLst>
                                </p:cTn>
                              </p:par>
                              <p:par>
                                <p:cTn id="26" presetID="53" presetClass="entr" presetSubtype="16" fill="hold" grpId="0" nodeType="withEffect">
                                  <p:stCondLst>
                                    <p:cond delay="2800"/>
                                  </p:stCondLst>
                                  <p:childTnLst>
                                    <p:set>
                                      <p:cBhvr>
                                        <p:cTn id="27" dur="1" fill="hold">
                                          <p:stCondLst>
                                            <p:cond delay="0"/>
                                          </p:stCondLst>
                                        </p:cTn>
                                        <p:tgtEl>
                                          <p:spTgt spid="57"/>
                                        </p:tgtEl>
                                        <p:attrNameLst>
                                          <p:attrName>style.visibility</p:attrName>
                                        </p:attrNameLst>
                                      </p:cBhvr>
                                      <p:to>
                                        <p:strVal val="visible"/>
                                      </p:to>
                                    </p:set>
                                    <p:anim calcmode="lin" valueType="num">
                                      <p:cBhvr>
                                        <p:cTn id="28" dur="750" fill="hold"/>
                                        <p:tgtEl>
                                          <p:spTgt spid="57"/>
                                        </p:tgtEl>
                                        <p:attrNameLst>
                                          <p:attrName>ppt_w</p:attrName>
                                        </p:attrNameLst>
                                      </p:cBhvr>
                                      <p:tavLst>
                                        <p:tav tm="0">
                                          <p:val>
                                            <p:fltVal val="0"/>
                                          </p:val>
                                        </p:tav>
                                        <p:tav tm="100000">
                                          <p:val>
                                            <p:strVal val="#ppt_w"/>
                                          </p:val>
                                        </p:tav>
                                      </p:tavLst>
                                    </p:anim>
                                    <p:anim calcmode="lin" valueType="num">
                                      <p:cBhvr>
                                        <p:cTn id="29" dur="750" fill="hold"/>
                                        <p:tgtEl>
                                          <p:spTgt spid="57"/>
                                        </p:tgtEl>
                                        <p:attrNameLst>
                                          <p:attrName>ppt_h</p:attrName>
                                        </p:attrNameLst>
                                      </p:cBhvr>
                                      <p:tavLst>
                                        <p:tav tm="0">
                                          <p:val>
                                            <p:fltVal val="0"/>
                                          </p:val>
                                        </p:tav>
                                        <p:tav tm="100000">
                                          <p:val>
                                            <p:strVal val="#ppt_h"/>
                                          </p:val>
                                        </p:tav>
                                      </p:tavLst>
                                    </p:anim>
                                    <p:animEffect transition="in" filter="fade">
                                      <p:cBhvr>
                                        <p:cTn id="30" dur="750"/>
                                        <p:tgtEl>
                                          <p:spTgt spid="57"/>
                                        </p:tgtEl>
                                      </p:cBhvr>
                                    </p:animEffect>
                                  </p:childTnLst>
                                </p:cTn>
                              </p:par>
                              <p:par>
                                <p:cTn id="31" presetID="53" presetClass="entr" presetSubtype="16" fill="hold" grpId="0" nodeType="withEffect">
                                  <p:stCondLst>
                                    <p:cond delay="3600"/>
                                  </p:stCondLst>
                                  <p:childTnLst>
                                    <p:set>
                                      <p:cBhvr>
                                        <p:cTn id="32" dur="1" fill="hold">
                                          <p:stCondLst>
                                            <p:cond delay="0"/>
                                          </p:stCondLst>
                                        </p:cTn>
                                        <p:tgtEl>
                                          <p:spTgt spid="63"/>
                                        </p:tgtEl>
                                        <p:attrNameLst>
                                          <p:attrName>style.visibility</p:attrName>
                                        </p:attrNameLst>
                                      </p:cBhvr>
                                      <p:to>
                                        <p:strVal val="visible"/>
                                      </p:to>
                                    </p:set>
                                    <p:anim calcmode="lin" valueType="num">
                                      <p:cBhvr>
                                        <p:cTn id="33" dur="750" fill="hold"/>
                                        <p:tgtEl>
                                          <p:spTgt spid="63"/>
                                        </p:tgtEl>
                                        <p:attrNameLst>
                                          <p:attrName>ppt_w</p:attrName>
                                        </p:attrNameLst>
                                      </p:cBhvr>
                                      <p:tavLst>
                                        <p:tav tm="0">
                                          <p:val>
                                            <p:fltVal val="0"/>
                                          </p:val>
                                        </p:tav>
                                        <p:tav tm="100000">
                                          <p:val>
                                            <p:strVal val="#ppt_w"/>
                                          </p:val>
                                        </p:tav>
                                      </p:tavLst>
                                    </p:anim>
                                    <p:anim calcmode="lin" valueType="num">
                                      <p:cBhvr>
                                        <p:cTn id="34" dur="750" fill="hold"/>
                                        <p:tgtEl>
                                          <p:spTgt spid="63"/>
                                        </p:tgtEl>
                                        <p:attrNameLst>
                                          <p:attrName>ppt_h</p:attrName>
                                        </p:attrNameLst>
                                      </p:cBhvr>
                                      <p:tavLst>
                                        <p:tav tm="0">
                                          <p:val>
                                            <p:fltVal val="0"/>
                                          </p:val>
                                        </p:tav>
                                        <p:tav tm="100000">
                                          <p:val>
                                            <p:strVal val="#ppt_h"/>
                                          </p:val>
                                        </p:tav>
                                      </p:tavLst>
                                    </p:anim>
                                    <p:animEffect transition="in" filter="fade">
                                      <p:cBhvr>
                                        <p:cTn id="35" dur="750"/>
                                        <p:tgtEl>
                                          <p:spTgt spid="63"/>
                                        </p:tgtEl>
                                      </p:cBhvr>
                                    </p:animEffect>
                                  </p:childTnLst>
                                </p:cTn>
                              </p:par>
                              <p:par>
                                <p:cTn id="36" presetID="53" presetClass="entr" presetSubtype="16" fill="hold" grpId="0" nodeType="withEffect">
                                  <p:stCondLst>
                                    <p:cond delay="2800"/>
                                  </p:stCondLst>
                                  <p:childTnLst>
                                    <p:set>
                                      <p:cBhvr>
                                        <p:cTn id="37" dur="1" fill="hold">
                                          <p:stCondLst>
                                            <p:cond delay="0"/>
                                          </p:stCondLst>
                                        </p:cTn>
                                        <p:tgtEl>
                                          <p:spTgt spid="4"/>
                                        </p:tgtEl>
                                        <p:attrNameLst>
                                          <p:attrName>style.visibility</p:attrName>
                                        </p:attrNameLst>
                                      </p:cBhvr>
                                      <p:to>
                                        <p:strVal val="visible"/>
                                      </p:to>
                                    </p:set>
                                    <p:anim calcmode="lin" valueType="num">
                                      <p:cBhvr>
                                        <p:cTn id="38" dur="750" fill="hold"/>
                                        <p:tgtEl>
                                          <p:spTgt spid="4"/>
                                        </p:tgtEl>
                                        <p:attrNameLst>
                                          <p:attrName>ppt_w</p:attrName>
                                        </p:attrNameLst>
                                      </p:cBhvr>
                                      <p:tavLst>
                                        <p:tav tm="0">
                                          <p:val>
                                            <p:fltVal val="0"/>
                                          </p:val>
                                        </p:tav>
                                        <p:tav tm="100000">
                                          <p:val>
                                            <p:strVal val="#ppt_w"/>
                                          </p:val>
                                        </p:tav>
                                      </p:tavLst>
                                    </p:anim>
                                    <p:anim calcmode="lin" valueType="num">
                                      <p:cBhvr>
                                        <p:cTn id="39" dur="750" fill="hold"/>
                                        <p:tgtEl>
                                          <p:spTgt spid="4"/>
                                        </p:tgtEl>
                                        <p:attrNameLst>
                                          <p:attrName>ppt_h</p:attrName>
                                        </p:attrNameLst>
                                      </p:cBhvr>
                                      <p:tavLst>
                                        <p:tav tm="0">
                                          <p:val>
                                            <p:fltVal val="0"/>
                                          </p:val>
                                        </p:tav>
                                        <p:tav tm="100000">
                                          <p:val>
                                            <p:strVal val="#ppt_h"/>
                                          </p:val>
                                        </p:tav>
                                      </p:tavLst>
                                    </p:anim>
                                    <p:animEffect transition="in" filter="fade">
                                      <p:cBhvr>
                                        <p:cTn id="40" dur="750"/>
                                        <p:tgtEl>
                                          <p:spTgt spid="4"/>
                                        </p:tgtEl>
                                      </p:cBhvr>
                                    </p:animEffect>
                                  </p:childTnLst>
                                </p:cTn>
                              </p:par>
                              <p:par>
                                <p:cTn id="41" presetID="53" presetClass="entr" presetSubtype="16" fill="hold" grpId="0" nodeType="withEffect">
                                  <p:stCondLst>
                                    <p:cond delay="3600"/>
                                  </p:stCondLst>
                                  <p:childTnLst>
                                    <p:set>
                                      <p:cBhvr>
                                        <p:cTn id="42" dur="1" fill="hold">
                                          <p:stCondLst>
                                            <p:cond delay="0"/>
                                          </p:stCondLst>
                                        </p:cTn>
                                        <p:tgtEl>
                                          <p:spTgt spid="7"/>
                                        </p:tgtEl>
                                        <p:attrNameLst>
                                          <p:attrName>style.visibility</p:attrName>
                                        </p:attrNameLst>
                                      </p:cBhvr>
                                      <p:to>
                                        <p:strVal val="visible"/>
                                      </p:to>
                                    </p:set>
                                    <p:anim calcmode="lin" valueType="num">
                                      <p:cBhvr>
                                        <p:cTn id="43" dur="750" fill="hold"/>
                                        <p:tgtEl>
                                          <p:spTgt spid="7"/>
                                        </p:tgtEl>
                                        <p:attrNameLst>
                                          <p:attrName>ppt_w</p:attrName>
                                        </p:attrNameLst>
                                      </p:cBhvr>
                                      <p:tavLst>
                                        <p:tav tm="0">
                                          <p:val>
                                            <p:fltVal val="0"/>
                                          </p:val>
                                        </p:tav>
                                        <p:tav tm="100000">
                                          <p:val>
                                            <p:strVal val="#ppt_w"/>
                                          </p:val>
                                        </p:tav>
                                      </p:tavLst>
                                    </p:anim>
                                    <p:anim calcmode="lin" valueType="num">
                                      <p:cBhvr>
                                        <p:cTn id="44" dur="750" fill="hold"/>
                                        <p:tgtEl>
                                          <p:spTgt spid="7"/>
                                        </p:tgtEl>
                                        <p:attrNameLst>
                                          <p:attrName>ppt_h</p:attrName>
                                        </p:attrNameLst>
                                      </p:cBhvr>
                                      <p:tavLst>
                                        <p:tav tm="0">
                                          <p:val>
                                            <p:fltVal val="0"/>
                                          </p:val>
                                        </p:tav>
                                        <p:tav tm="100000">
                                          <p:val>
                                            <p:strVal val="#ppt_h"/>
                                          </p:val>
                                        </p:tav>
                                      </p:tavLst>
                                    </p:anim>
                                    <p:animEffect transition="in" filter="fade">
                                      <p:cBhvr>
                                        <p:cTn id="45"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45" grpId="0" bldLvl="0" animBg="1"/>
      <p:bldP spid="51" grpId="0" bldLvl="0" animBg="1"/>
      <p:bldP spid="57" grpId="0" bldLvl="0" animBg="1"/>
      <p:bldP spid="63" grpId="0" bldLvl="0" animBg="1"/>
      <p:bldP spid="4" grpId="0" bldLvl="0" animBg="1"/>
      <p:bldP spid="7"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9399270" cy="908048"/>
            <a:chOff x="338667" y="3"/>
            <a:chExt cx="939927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849312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大豆miRNA-基因网络应用</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双层模式识别</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grpSp>
        <p:nvGrpSpPr>
          <p:cNvPr id="50" name="组合"/>
          <p:cNvGrpSpPr/>
          <p:nvPr>
            <p:custDataLst>
              <p:tags r:id="rId1"/>
            </p:custDataLst>
          </p:nvPr>
        </p:nvGrpSpPr>
        <p:grpSpPr>
          <a:xfrm>
            <a:off x="309408" y="3314566"/>
            <a:ext cx="3764915" cy="2809875"/>
            <a:chOff x="162210" y="2886848"/>
            <a:chExt cx="3764915" cy="2809875"/>
          </a:xfrm>
        </p:grpSpPr>
        <p:sp>
          <p:nvSpPr>
            <p:cNvPr id="51" name="合并成立"/>
            <p:cNvSpPr txBox="1"/>
            <p:nvPr>
              <p:custDataLst>
                <p:tags r:id="rId2"/>
              </p:custDataLst>
            </p:nvPr>
          </p:nvSpPr>
          <p:spPr>
            <a:xfrm>
              <a:off x="162210" y="3447553"/>
              <a:ext cx="3764915" cy="2249170"/>
            </a:xfrm>
            <a:prstGeom prst="rect">
              <a:avLst/>
            </a:prstGeom>
            <a:noFill/>
          </p:spPr>
          <p:txBody>
            <a:bodyPr wrap="square" rtlCol="0">
              <a:spAutoFit/>
              <a:scene3d>
                <a:camera prst="orthographicFront"/>
                <a:lightRig rig="threePt" dir="t"/>
              </a:scene3d>
              <a:sp3d contourW="12700"/>
            </a:bodyPr>
            <a:lstStyle/>
            <a:p>
              <a:pPr algn="ctr" defTabSz="457200">
                <a:lnSpc>
                  <a:spcPct val="130000"/>
                </a:lnSpc>
              </a:pPr>
              <a:r>
                <a:rPr>
                  <a:latin typeface="Arial" panose="020B0604020202020204" pitchFamily="34" charset="0"/>
                  <a:ea typeface="微软雅黑" panose="020B0503020204020204" pitchFamily="34" charset="-122"/>
                  <a:sym typeface="Arial" panose="020B0604020202020204" pitchFamily="34" charset="0"/>
                </a:rPr>
                <a:t>“miRNA到基因”方向的472个初始双团和“基因到miRNA”方向的5263个初始双团</a:t>
              </a:r>
              <a:r>
                <a:rPr lang="zh-CN">
                  <a:latin typeface="Arial" panose="020B0604020202020204" pitchFamily="34" charset="0"/>
                  <a:ea typeface="微软雅黑" panose="020B0503020204020204" pitchFamily="34" charset="-122"/>
                  <a:sym typeface="Arial" panose="020B0604020202020204" pitchFamily="34" charset="0"/>
                </a:rPr>
                <a:t>。</a:t>
              </a:r>
              <a:endParaRPr lang="zh-CN">
                <a:latin typeface="Arial" panose="020B0604020202020204" pitchFamily="34" charset="0"/>
                <a:ea typeface="微软雅黑" panose="020B0503020204020204" pitchFamily="34" charset="-122"/>
                <a:sym typeface="Arial" panose="020B0604020202020204" pitchFamily="34" charset="0"/>
              </a:endParaRPr>
            </a:p>
            <a:p>
              <a:pPr algn="ctr" defTabSz="457200">
                <a:lnSpc>
                  <a:spcPct val="130000"/>
                </a:lnSpc>
              </a:pPr>
              <a:r>
                <a:rPr lang="zh-CN">
                  <a:latin typeface="Arial" panose="020B0604020202020204" pitchFamily="34" charset="0"/>
                  <a:ea typeface="微软雅黑" panose="020B0503020204020204" pitchFamily="34" charset="-122"/>
                  <a:sym typeface="Arial" panose="020B0604020202020204" pitchFamily="34" charset="0"/>
                </a:rPr>
                <a:t>聚合后，执行修剪过程以合并这两组初始模块，并生成miRNA-基因双层网络的第一级划分，即L1</a:t>
              </a:r>
              <a:endParaRPr lang="zh-CN">
                <a:latin typeface="Arial" panose="020B0604020202020204" pitchFamily="34" charset="0"/>
                <a:ea typeface="微软雅黑" panose="020B0503020204020204" pitchFamily="34" charset="-122"/>
                <a:sym typeface="Arial" panose="020B0604020202020204" pitchFamily="34" charset="0"/>
              </a:endParaRPr>
            </a:p>
          </p:txBody>
        </p:sp>
        <p:sp>
          <p:nvSpPr>
            <p:cNvPr id="52" name="历史沿革"/>
            <p:cNvSpPr txBox="1"/>
            <p:nvPr>
              <p:custDataLst>
                <p:tags r:id="rId3"/>
              </p:custDataLst>
            </p:nvPr>
          </p:nvSpPr>
          <p:spPr>
            <a:xfrm>
              <a:off x="1017555" y="2886848"/>
              <a:ext cx="2068818" cy="460375"/>
            </a:xfrm>
            <a:prstGeom prst="rect">
              <a:avLst/>
            </a:prstGeom>
            <a:noFill/>
          </p:spPr>
          <p:txBody>
            <a:bodyPr wrap="square" rtlCol="0">
              <a:spAutoFit/>
              <a:scene3d>
                <a:camera prst="orthographicFront"/>
                <a:lightRig rig="threePt" dir="t"/>
              </a:scene3d>
              <a:sp3d contourW="12700"/>
            </a:bodyPr>
            <a:lstStyle/>
            <a:p>
              <a:pPr algn="dist" defTabSz="457200"/>
              <a:r>
                <a:rPr lang="zh-CN" altLang="en-US" sz="2400" b="1"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初始模块识别</a:t>
              </a:r>
              <a:endParaRPr lang="zh-CN" altLang="en-US" sz="2400" b="1" smtClean="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3" name="点缀线段"/>
            <p:cNvCxnSpPr/>
            <p:nvPr>
              <p:custDataLst>
                <p:tags r:id="rId4"/>
              </p:custDataLst>
            </p:nvPr>
          </p:nvCxnSpPr>
          <p:spPr>
            <a:xfrm>
              <a:off x="1062194" y="3367296"/>
              <a:ext cx="19795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custDataLst>
              <p:tags r:id="rId5"/>
            </p:custDataLst>
          </p:nvPr>
        </p:nvGrpSpPr>
        <p:grpSpPr>
          <a:xfrm>
            <a:off x="1553765" y="1611121"/>
            <a:ext cx="1290794" cy="1290794"/>
            <a:chOff x="1340722" y="1633346"/>
            <a:chExt cx="1290794" cy="1290794"/>
          </a:xfrm>
        </p:grpSpPr>
        <p:sp>
          <p:nvSpPr>
            <p:cNvPr id="75" name="圆形"/>
            <p:cNvSpPr/>
            <p:nvPr>
              <p:custDataLst>
                <p:tags r:id="rId6"/>
              </p:custDataLst>
            </p:nvPr>
          </p:nvSpPr>
          <p:spPr>
            <a:xfrm>
              <a:off x="1340722" y="1633346"/>
              <a:ext cx="1290794" cy="12907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图标"/>
            <p:cNvSpPr>
              <a:spLocks noChangeAspect="1"/>
            </p:cNvSpPr>
            <p:nvPr>
              <p:custDataLst>
                <p:tags r:id="rId7"/>
              </p:custDataLst>
            </p:nvPr>
          </p:nvSpPr>
          <p:spPr bwMode="auto">
            <a:xfrm>
              <a:off x="1729103" y="2081540"/>
              <a:ext cx="514034" cy="394408"/>
            </a:xfrm>
            <a:custGeom>
              <a:avLst/>
              <a:gdLst>
                <a:gd name="T0" fmla="*/ 6898 w 6965"/>
                <a:gd name="T1" fmla="*/ 1197 h 5352"/>
                <a:gd name="T2" fmla="*/ 5260 w 6965"/>
                <a:gd name="T3" fmla="*/ 33 h 5352"/>
                <a:gd name="T4" fmla="*/ 5155 w 6965"/>
                <a:gd name="T5" fmla="*/ 0 h 5352"/>
                <a:gd name="T6" fmla="*/ 5051 w 6965"/>
                <a:gd name="T7" fmla="*/ 32 h 5352"/>
                <a:gd name="T8" fmla="*/ 3472 w 6965"/>
                <a:gd name="T9" fmla="*/ 1139 h 5352"/>
                <a:gd name="T10" fmla="*/ 1939 w 6965"/>
                <a:gd name="T11" fmla="*/ 33 h 5352"/>
                <a:gd name="T12" fmla="*/ 1833 w 6965"/>
                <a:gd name="T13" fmla="*/ 0 h 5352"/>
                <a:gd name="T14" fmla="*/ 1729 w 6965"/>
                <a:gd name="T15" fmla="*/ 32 h 5352"/>
                <a:gd name="T16" fmla="*/ 68 w 6965"/>
                <a:gd name="T17" fmla="*/ 1196 h 5352"/>
                <a:gd name="T18" fmla="*/ 0 w 6965"/>
                <a:gd name="T19" fmla="*/ 1328 h 5352"/>
                <a:gd name="T20" fmla="*/ 0 w 6965"/>
                <a:gd name="T21" fmla="*/ 5191 h 5352"/>
                <a:gd name="T22" fmla="*/ 87 w 6965"/>
                <a:gd name="T23" fmla="*/ 5333 h 5352"/>
                <a:gd name="T24" fmla="*/ 161 w 6965"/>
                <a:gd name="T25" fmla="*/ 5352 h 5352"/>
                <a:gd name="T26" fmla="*/ 253 w 6965"/>
                <a:gd name="T27" fmla="*/ 5322 h 5352"/>
                <a:gd name="T28" fmla="*/ 1832 w 6965"/>
                <a:gd name="T29" fmla="*/ 4216 h 5352"/>
                <a:gd name="T30" fmla="*/ 3366 w 6965"/>
                <a:gd name="T31" fmla="*/ 5321 h 5352"/>
                <a:gd name="T32" fmla="*/ 3460 w 6965"/>
                <a:gd name="T33" fmla="*/ 5352 h 5352"/>
                <a:gd name="T34" fmla="*/ 3483 w 6965"/>
                <a:gd name="T35" fmla="*/ 5352 h 5352"/>
                <a:gd name="T36" fmla="*/ 3575 w 6965"/>
                <a:gd name="T37" fmla="*/ 5322 h 5352"/>
                <a:gd name="T38" fmla="*/ 5154 w 6965"/>
                <a:gd name="T39" fmla="*/ 4215 h 5352"/>
                <a:gd name="T40" fmla="*/ 6711 w 6965"/>
                <a:gd name="T41" fmla="*/ 5322 h 5352"/>
                <a:gd name="T42" fmla="*/ 6804 w 6965"/>
                <a:gd name="T43" fmla="*/ 5352 h 5352"/>
                <a:gd name="T44" fmla="*/ 6878 w 6965"/>
                <a:gd name="T45" fmla="*/ 5334 h 5352"/>
                <a:gd name="T46" fmla="*/ 6965 w 6965"/>
                <a:gd name="T47" fmla="*/ 5191 h 5352"/>
                <a:gd name="T48" fmla="*/ 6965 w 6965"/>
                <a:gd name="T49" fmla="*/ 1328 h 5352"/>
                <a:gd name="T50" fmla="*/ 6898 w 6965"/>
                <a:gd name="T51" fmla="*/ 1197 h 5352"/>
                <a:gd name="T52" fmla="*/ 1661 w 6965"/>
                <a:gd name="T53" fmla="*/ 3943 h 5352"/>
                <a:gd name="T54" fmla="*/ 321 w 6965"/>
                <a:gd name="T55" fmla="*/ 4882 h 5352"/>
                <a:gd name="T56" fmla="*/ 321 w 6965"/>
                <a:gd name="T57" fmla="*/ 1411 h 5352"/>
                <a:gd name="T58" fmla="*/ 1661 w 6965"/>
                <a:gd name="T59" fmla="*/ 473 h 5352"/>
                <a:gd name="T60" fmla="*/ 1661 w 6965"/>
                <a:gd name="T61" fmla="*/ 3943 h 5352"/>
                <a:gd name="T62" fmla="*/ 1661 w 6965"/>
                <a:gd name="T63" fmla="*/ 3943 h 5352"/>
                <a:gd name="T64" fmla="*/ 3299 w 6965"/>
                <a:gd name="T65" fmla="*/ 4877 h 5352"/>
                <a:gd name="T66" fmla="*/ 2005 w 6965"/>
                <a:gd name="T67" fmla="*/ 3944 h 5352"/>
                <a:gd name="T68" fmla="*/ 2005 w 6965"/>
                <a:gd name="T69" fmla="*/ 478 h 5352"/>
                <a:gd name="T70" fmla="*/ 3299 w 6965"/>
                <a:gd name="T71" fmla="*/ 1410 h 5352"/>
                <a:gd name="T72" fmla="*/ 3299 w 6965"/>
                <a:gd name="T73" fmla="*/ 4877 h 5352"/>
                <a:gd name="T74" fmla="*/ 4983 w 6965"/>
                <a:gd name="T75" fmla="*/ 3943 h 5352"/>
                <a:gd name="T76" fmla="*/ 3643 w 6965"/>
                <a:gd name="T77" fmla="*/ 4882 h 5352"/>
                <a:gd name="T78" fmla="*/ 3643 w 6965"/>
                <a:gd name="T79" fmla="*/ 1411 h 5352"/>
                <a:gd name="T80" fmla="*/ 4983 w 6965"/>
                <a:gd name="T81" fmla="*/ 473 h 5352"/>
                <a:gd name="T82" fmla="*/ 4983 w 6965"/>
                <a:gd name="T83" fmla="*/ 3943 h 5352"/>
                <a:gd name="T84" fmla="*/ 6644 w 6965"/>
                <a:gd name="T85" fmla="*/ 4879 h 5352"/>
                <a:gd name="T86" fmla="*/ 5327 w 6965"/>
                <a:gd name="T87" fmla="*/ 3944 h 5352"/>
                <a:gd name="T88" fmla="*/ 5327 w 6965"/>
                <a:gd name="T89" fmla="*/ 475 h 5352"/>
                <a:gd name="T90" fmla="*/ 6644 w 6965"/>
                <a:gd name="T91" fmla="*/ 1411 h 5352"/>
                <a:gd name="T92" fmla="*/ 6644 w 6965"/>
                <a:gd name="T93" fmla="*/ 4879 h 5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65" h="5352">
                  <a:moveTo>
                    <a:pt x="6898" y="1197"/>
                  </a:moveTo>
                  <a:lnTo>
                    <a:pt x="5260" y="33"/>
                  </a:lnTo>
                  <a:cubicBezTo>
                    <a:pt x="5229" y="11"/>
                    <a:pt x="5192" y="0"/>
                    <a:pt x="5155" y="0"/>
                  </a:cubicBezTo>
                  <a:cubicBezTo>
                    <a:pt x="5119" y="0"/>
                    <a:pt x="5082" y="10"/>
                    <a:pt x="5051" y="32"/>
                  </a:cubicBezTo>
                  <a:lnTo>
                    <a:pt x="3472" y="1139"/>
                  </a:lnTo>
                  <a:lnTo>
                    <a:pt x="1939" y="33"/>
                  </a:lnTo>
                  <a:cubicBezTo>
                    <a:pt x="1907" y="11"/>
                    <a:pt x="1870" y="0"/>
                    <a:pt x="1833" y="0"/>
                  </a:cubicBezTo>
                  <a:cubicBezTo>
                    <a:pt x="1797" y="0"/>
                    <a:pt x="1760" y="10"/>
                    <a:pt x="1729" y="32"/>
                  </a:cubicBezTo>
                  <a:lnTo>
                    <a:pt x="68" y="1196"/>
                  </a:lnTo>
                  <a:cubicBezTo>
                    <a:pt x="26" y="1226"/>
                    <a:pt x="0" y="1275"/>
                    <a:pt x="0" y="1328"/>
                  </a:cubicBezTo>
                  <a:lnTo>
                    <a:pt x="0" y="5191"/>
                  </a:lnTo>
                  <a:cubicBezTo>
                    <a:pt x="0" y="5251"/>
                    <a:pt x="33" y="5306"/>
                    <a:pt x="87" y="5333"/>
                  </a:cubicBezTo>
                  <a:cubicBezTo>
                    <a:pt x="110" y="5346"/>
                    <a:pt x="135" y="5352"/>
                    <a:pt x="161" y="5352"/>
                  </a:cubicBezTo>
                  <a:cubicBezTo>
                    <a:pt x="193" y="5352"/>
                    <a:pt x="225" y="5342"/>
                    <a:pt x="253" y="5322"/>
                  </a:cubicBezTo>
                  <a:lnTo>
                    <a:pt x="1832" y="4216"/>
                  </a:lnTo>
                  <a:lnTo>
                    <a:pt x="3366" y="5321"/>
                  </a:lnTo>
                  <a:cubicBezTo>
                    <a:pt x="3394" y="5341"/>
                    <a:pt x="3427" y="5352"/>
                    <a:pt x="3460" y="5352"/>
                  </a:cubicBezTo>
                  <a:lnTo>
                    <a:pt x="3483" y="5352"/>
                  </a:lnTo>
                  <a:cubicBezTo>
                    <a:pt x="3515" y="5352"/>
                    <a:pt x="3547" y="5342"/>
                    <a:pt x="3575" y="5322"/>
                  </a:cubicBezTo>
                  <a:lnTo>
                    <a:pt x="5154" y="4215"/>
                  </a:lnTo>
                  <a:lnTo>
                    <a:pt x="6711" y="5322"/>
                  </a:lnTo>
                  <a:cubicBezTo>
                    <a:pt x="6739" y="5342"/>
                    <a:pt x="6772" y="5352"/>
                    <a:pt x="6804" y="5352"/>
                  </a:cubicBezTo>
                  <a:cubicBezTo>
                    <a:pt x="6830" y="5352"/>
                    <a:pt x="6855" y="5346"/>
                    <a:pt x="6878" y="5334"/>
                  </a:cubicBezTo>
                  <a:cubicBezTo>
                    <a:pt x="6932" y="5306"/>
                    <a:pt x="6965" y="5251"/>
                    <a:pt x="6965" y="5191"/>
                  </a:cubicBezTo>
                  <a:lnTo>
                    <a:pt x="6965" y="1328"/>
                  </a:lnTo>
                  <a:cubicBezTo>
                    <a:pt x="6965" y="1276"/>
                    <a:pt x="6940" y="1227"/>
                    <a:pt x="6898" y="1197"/>
                  </a:cubicBezTo>
                  <a:close/>
                  <a:moveTo>
                    <a:pt x="1661" y="3943"/>
                  </a:moveTo>
                  <a:lnTo>
                    <a:pt x="321" y="4882"/>
                  </a:lnTo>
                  <a:lnTo>
                    <a:pt x="321" y="1411"/>
                  </a:lnTo>
                  <a:lnTo>
                    <a:pt x="1661" y="473"/>
                  </a:lnTo>
                  <a:lnTo>
                    <a:pt x="1661" y="3943"/>
                  </a:lnTo>
                  <a:lnTo>
                    <a:pt x="1661" y="3943"/>
                  </a:lnTo>
                  <a:close/>
                  <a:moveTo>
                    <a:pt x="3299" y="4877"/>
                  </a:moveTo>
                  <a:lnTo>
                    <a:pt x="2005" y="3944"/>
                  </a:lnTo>
                  <a:lnTo>
                    <a:pt x="2005" y="478"/>
                  </a:lnTo>
                  <a:lnTo>
                    <a:pt x="3299" y="1410"/>
                  </a:lnTo>
                  <a:lnTo>
                    <a:pt x="3299" y="4877"/>
                  </a:lnTo>
                  <a:close/>
                  <a:moveTo>
                    <a:pt x="4983" y="3943"/>
                  </a:moveTo>
                  <a:lnTo>
                    <a:pt x="3643" y="4882"/>
                  </a:lnTo>
                  <a:lnTo>
                    <a:pt x="3643" y="1411"/>
                  </a:lnTo>
                  <a:lnTo>
                    <a:pt x="4983" y="473"/>
                  </a:lnTo>
                  <a:lnTo>
                    <a:pt x="4983" y="3943"/>
                  </a:lnTo>
                  <a:close/>
                  <a:moveTo>
                    <a:pt x="6644" y="4879"/>
                  </a:moveTo>
                  <a:lnTo>
                    <a:pt x="5327" y="3944"/>
                  </a:lnTo>
                  <a:lnTo>
                    <a:pt x="5327" y="475"/>
                  </a:lnTo>
                  <a:lnTo>
                    <a:pt x="6644" y="1411"/>
                  </a:lnTo>
                  <a:lnTo>
                    <a:pt x="6644" y="4879"/>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组合"/>
          <p:cNvGrpSpPr/>
          <p:nvPr>
            <p:custDataLst>
              <p:tags r:id="rId8"/>
            </p:custDataLst>
          </p:nvPr>
        </p:nvGrpSpPr>
        <p:grpSpPr>
          <a:xfrm>
            <a:off x="8559863" y="3351396"/>
            <a:ext cx="3021330" cy="1370965"/>
            <a:chOff x="1017555" y="2886848"/>
            <a:chExt cx="3021330" cy="1370965"/>
          </a:xfrm>
        </p:grpSpPr>
        <p:sp>
          <p:nvSpPr>
            <p:cNvPr id="90" name="整体并入"/>
            <p:cNvSpPr txBox="1"/>
            <p:nvPr>
              <p:custDataLst>
                <p:tags r:id="rId9"/>
              </p:custDataLst>
            </p:nvPr>
          </p:nvSpPr>
          <p:spPr>
            <a:xfrm>
              <a:off x="1017555" y="3447553"/>
              <a:ext cx="3021330" cy="81026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lnSpc>
                  <a:spcPct val="130000"/>
                </a:lnSpc>
              </a:pPr>
              <a:r>
                <a:rPr>
                  <a:latin typeface="Arial" panose="020B0604020202020204" pitchFamily="34" charset="0"/>
                  <a:ea typeface="微软雅黑" panose="020B0503020204020204" pitchFamily="34" charset="-122"/>
                  <a:sym typeface="Arial" panose="020B0604020202020204" pitchFamily="34" charset="0"/>
                </a:rPr>
                <a:t>根据前述定义，最大模块度对应最佳模块划分</a:t>
              </a: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1" name="历史沿革"/>
            <p:cNvSpPr txBox="1"/>
            <p:nvPr>
              <p:custDataLst>
                <p:tags r:id="rId10"/>
              </p:custDataLst>
            </p:nvPr>
          </p:nvSpPr>
          <p:spPr>
            <a:xfrm>
              <a:off x="1017555" y="2886848"/>
              <a:ext cx="2068818" cy="46037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457200"/>
              <a:r>
                <a:rPr lang="zh-CN" altLang="en-US" sz="2400" b="1" smtClean="0">
                  <a:solidFill>
                    <a:schemeClr val="accent1"/>
                  </a:solidFill>
                  <a:latin typeface="Arial" panose="020B0604020202020204" pitchFamily="34" charset="0"/>
                  <a:ea typeface="微软雅黑" panose="020B0503020204020204" pitchFamily="34" charset="-122"/>
                  <a:sym typeface="Arial" panose="020B0604020202020204" pitchFamily="34" charset="0"/>
                </a:rPr>
                <a:t>最佳模块划分</a:t>
              </a:r>
              <a:endParaRPr lang="zh-CN" altLang="en-US" sz="2400" b="1" smtClean="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92" name="点缀线段"/>
            <p:cNvCxnSpPr/>
            <p:nvPr>
              <p:custDataLst>
                <p:tags r:id="rId11"/>
              </p:custDataLst>
            </p:nvPr>
          </p:nvCxnSpPr>
          <p:spPr>
            <a:xfrm>
              <a:off x="1062194" y="3367296"/>
              <a:ext cx="19795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custDataLst>
              <p:tags r:id="rId12"/>
            </p:custDataLst>
          </p:nvPr>
        </p:nvGrpSpPr>
        <p:grpSpPr>
          <a:xfrm>
            <a:off x="8948875" y="1647951"/>
            <a:ext cx="1290794" cy="1290794"/>
            <a:chOff x="1340722" y="1633346"/>
            <a:chExt cx="1290794" cy="1290794"/>
          </a:xfrm>
        </p:grpSpPr>
        <p:sp>
          <p:nvSpPr>
            <p:cNvPr id="88" name="圆形"/>
            <p:cNvSpPr/>
            <p:nvPr>
              <p:custDataLst>
                <p:tags r:id="rId13"/>
              </p:custDataLst>
            </p:nvPr>
          </p:nvSpPr>
          <p:spPr>
            <a:xfrm>
              <a:off x="1340722" y="1633346"/>
              <a:ext cx="1290794" cy="12907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9" name="图标"/>
            <p:cNvSpPr>
              <a:spLocks noChangeAspect="1"/>
            </p:cNvSpPr>
            <p:nvPr>
              <p:custDataLst>
                <p:tags r:id="rId14"/>
              </p:custDataLst>
            </p:nvPr>
          </p:nvSpPr>
          <p:spPr bwMode="auto">
            <a:xfrm>
              <a:off x="1780574" y="2021727"/>
              <a:ext cx="411092" cy="514034"/>
            </a:xfrm>
            <a:custGeom>
              <a:avLst/>
              <a:gdLst>
                <a:gd name="connsiteX0" fmla="*/ 154928 w 463426"/>
                <a:gd name="connsiteY0" fmla="*/ 246989 h 579473"/>
                <a:gd name="connsiteX1" fmla="*/ 119594 w 463426"/>
                <a:gd name="connsiteY1" fmla="*/ 282273 h 579473"/>
                <a:gd name="connsiteX2" fmla="*/ 154928 w 463426"/>
                <a:gd name="connsiteY2" fmla="*/ 317557 h 579473"/>
                <a:gd name="connsiteX3" fmla="*/ 189583 w 463426"/>
                <a:gd name="connsiteY3" fmla="*/ 282273 h 579473"/>
                <a:gd name="connsiteX4" fmla="*/ 189583 w 463426"/>
                <a:gd name="connsiteY4" fmla="*/ 281594 h 579473"/>
                <a:gd name="connsiteX5" fmla="*/ 181429 w 463426"/>
                <a:gd name="connsiteY5" fmla="*/ 259881 h 579473"/>
                <a:gd name="connsiteX6" fmla="*/ 154928 w 463426"/>
                <a:gd name="connsiteY6" fmla="*/ 246989 h 579473"/>
                <a:gd name="connsiteX7" fmla="*/ 154928 w 463426"/>
                <a:gd name="connsiteY7" fmla="*/ 149279 h 579473"/>
                <a:gd name="connsiteX8" fmla="*/ 34655 w 463426"/>
                <a:gd name="connsiteY8" fmla="*/ 268702 h 579473"/>
                <a:gd name="connsiteX9" fmla="*/ 154928 w 463426"/>
                <a:gd name="connsiteY9" fmla="*/ 527904 h 579473"/>
                <a:gd name="connsiteX10" fmla="*/ 235110 w 463426"/>
                <a:gd name="connsiteY10" fmla="*/ 387446 h 579473"/>
                <a:gd name="connsiteX11" fmla="*/ 205212 w 463426"/>
                <a:gd name="connsiteY11" fmla="*/ 320271 h 579473"/>
                <a:gd name="connsiteX12" fmla="*/ 154928 w 463426"/>
                <a:gd name="connsiteY12" fmla="*/ 345377 h 579473"/>
                <a:gd name="connsiteX13" fmla="*/ 91054 w 463426"/>
                <a:gd name="connsiteY13" fmla="*/ 282273 h 579473"/>
                <a:gd name="connsiteX14" fmla="*/ 154928 w 463426"/>
                <a:gd name="connsiteY14" fmla="*/ 219169 h 579473"/>
                <a:gd name="connsiteX15" fmla="*/ 167839 w 463426"/>
                <a:gd name="connsiteY15" fmla="*/ 220526 h 579473"/>
                <a:gd name="connsiteX16" fmla="*/ 154928 w 463426"/>
                <a:gd name="connsiteY16" fmla="*/ 154029 h 579473"/>
                <a:gd name="connsiteX17" fmla="*/ 154928 w 463426"/>
                <a:gd name="connsiteY17" fmla="*/ 149279 h 579473"/>
                <a:gd name="connsiteX18" fmla="*/ 309163 w 463426"/>
                <a:gd name="connsiteY18" fmla="*/ 132322 h 579473"/>
                <a:gd name="connsiteX19" fmla="*/ 273830 w 463426"/>
                <a:gd name="connsiteY19" fmla="*/ 167594 h 579473"/>
                <a:gd name="connsiteX20" fmla="*/ 273830 w 463426"/>
                <a:gd name="connsiteY20" fmla="*/ 171664 h 579473"/>
                <a:gd name="connsiteX21" fmla="*/ 291497 w 463426"/>
                <a:gd name="connsiteY21" fmla="*/ 197440 h 579473"/>
                <a:gd name="connsiteX22" fmla="*/ 309163 w 463426"/>
                <a:gd name="connsiteY22" fmla="*/ 202866 h 579473"/>
                <a:gd name="connsiteX23" fmla="*/ 344497 w 463426"/>
                <a:gd name="connsiteY23" fmla="*/ 167594 h 579473"/>
                <a:gd name="connsiteX24" fmla="*/ 309163 w 463426"/>
                <a:gd name="connsiteY24" fmla="*/ 132322 h 579473"/>
                <a:gd name="connsiteX25" fmla="*/ 309163 w 463426"/>
                <a:gd name="connsiteY25" fmla="*/ 103832 h 579473"/>
                <a:gd name="connsiteX26" fmla="*/ 372355 w 463426"/>
                <a:gd name="connsiteY26" fmla="*/ 167594 h 579473"/>
                <a:gd name="connsiteX27" fmla="*/ 309163 w 463426"/>
                <a:gd name="connsiteY27" fmla="*/ 230677 h 579473"/>
                <a:gd name="connsiteX28" fmla="*/ 303728 w 463426"/>
                <a:gd name="connsiteY28" fmla="*/ 229999 h 579473"/>
                <a:gd name="connsiteX29" fmla="*/ 245292 w 463426"/>
                <a:gd name="connsiteY29" fmla="*/ 167594 h 579473"/>
                <a:gd name="connsiteX30" fmla="*/ 248690 w 463426"/>
                <a:gd name="connsiteY30" fmla="*/ 147244 h 579473"/>
                <a:gd name="connsiteX31" fmla="*/ 309163 w 463426"/>
                <a:gd name="connsiteY31" fmla="*/ 103832 h 579473"/>
                <a:gd name="connsiteX32" fmla="*/ 309177 w 463426"/>
                <a:gd name="connsiteY32" fmla="*/ 34605 h 579473"/>
                <a:gd name="connsiteX33" fmla="*/ 194340 w 463426"/>
                <a:gd name="connsiteY33" fmla="*/ 120102 h 579473"/>
                <a:gd name="connsiteX34" fmla="*/ 189583 w 463426"/>
                <a:gd name="connsiteY34" fmla="*/ 154029 h 579473"/>
                <a:gd name="connsiteX35" fmla="*/ 189583 w 463426"/>
                <a:gd name="connsiteY35" fmla="*/ 154707 h 579473"/>
                <a:gd name="connsiteX36" fmla="*/ 249381 w 463426"/>
                <a:gd name="connsiteY36" fmla="*/ 354198 h 579473"/>
                <a:gd name="connsiteX37" fmla="*/ 267727 w 463426"/>
                <a:gd name="connsiteY37" fmla="*/ 394232 h 579473"/>
                <a:gd name="connsiteX38" fmla="*/ 309177 w 463426"/>
                <a:gd name="connsiteY38" fmla="*/ 467514 h 579473"/>
                <a:gd name="connsiteX39" fmla="*/ 428771 w 463426"/>
                <a:gd name="connsiteY39" fmla="*/ 154029 h 579473"/>
                <a:gd name="connsiteX40" fmla="*/ 309177 w 463426"/>
                <a:gd name="connsiteY40" fmla="*/ 34605 h 579473"/>
                <a:gd name="connsiteX41" fmla="*/ 309177 w 463426"/>
                <a:gd name="connsiteY41" fmla="*/ 0 h 579473"/>
                <a:gd name="connsiteX42" fmla="*/ 463426 w 463426"/>
                <a:gd name="connsiteY42" fmla="*/ 154029 h 579473"/>
                <a:gd name="connsiteX43" fmla="*/ 322768 w 463426"/>
                <a:gd name="connsiteY43" fmla="*/ 507548 h 579473"/>
                <a:gd name="connsiteX44" fmla="*/ 317332 w 463426"/>
                <a:gd name="connsiteY44" fmla="*/ 515012 h 579473"/>
                <a:gd name="connsiteX45" fmla="*/ 309177 w 463426"/>
                <a:gd name="connsiteY45" fmla="*/ 519083 h 579473"/>
                <a:gd name="connsiteX46" fmla="*/ 300344 w 463426"/>
                <a:gd name="connsiteY46" fmla="*/ 515012 h 579473"/>
                <a:gd name="connsiteX47" fmla="*/ 294908 w 463426"/>
                <a:gd name="connsiteY47" fmla="*/ 507548 h 579473"/>
                <a:gd name="connsiteX48" fmla="*/ 252099 w 463426"/>
                <a:gd name="connsiteY48" fmla="*/ 425445 h 579473"/>
                <a:gd name="connsiteX49" fmla="*/ 168518 w 463426"/>
                <a:gd name="connsiteY49" fmla="*/ 567938 h 579473"/>
                <a:gd name="connsiteX50" fmla="*/ 163082 w 463426"/>
                <a:gd name="connsiteY50" fmla="*/ 575402 h 579473"/>
                <a:gd name="connsiteX51" fmla="*/ 154928 w 463426"/>
                <a:gd name="connsiteY51" fmla="*/ 579473 h 579473"/>
                <a:gd name="connsiteX52" fmla="*/ 146094 w 463426"/>
                <a:gd name="connsiteY52" fmla="*/ 575402 h 579473"/>
                <a:gd name="connsiteX53" fmla="*/ 140658 w 463426"/>
                <a:gd name="connsiteY53" fmla="*/ 567938 h 579473"/>
                <a:gd name="connsiteX54" fmla="*/ 0 w 463426"/>
                <a:gd name="connsiteY54" fmla="*/ 268702 h 579473"/>
                <a:gd name="connsiteX55" fmla="*/ 154928 w 463426"/>
                <a:gd name="connsiteY55" fmla="*/ 114673 h 579473"/>
                <a:gd name="connsiteX56" fmla="*/ 159685 w 463426"/>
                <a:gd name="connsiteY56" fmla="*/ 115352 h 579473"/>
                <a:gd name="connsiteX57" fmla="*/ 309177 w 463426"/>
                <a:gd name="connsiteY57" fmla="*/ 0 h 57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63426" h="579473">
                  <a:moveTo>
                    <a:pt x="154928" y="246989"/>
                  </a:moveTo>
                  <a:cubicBezTo>
                    <a:pt x="135222" y="246989"/>
                    <a:pt x="119594" y="262595"/>
                    <a:pt x="119594" y="282273"/>
                  </a:cubicBezTo>
                  <a:cubicBezTo>
                    <a:pt x="119594" y="301272"/>
                    <a:pt x="135222" y="317557"/>
                    <a:pt x="154928" y="317557"/>
                  </a:cubicBezTo>
                  <a:cubicBezTo>
                    <a:pt x="173954" y="317557"/>
                    <a:pt x="189583" y="301272"/>
                    <a:pt x="189583" y="282273"/>
                  </a:cubicBezTo>
                  <a:cubicBezTo>
                    <a:pt x="189583" y="282273"/>
                    <a:pt x="189583" y="282273"/>
                    <a:pt x="189583" y="281594"/>
                  </a:cubicBezTo>
                  <a:cubicBezTo>
                    <a:pt x="186865" y="274130"/>
                    <a:pt x="184147" y="266666"/>
                    <a:pt x="181429" y="259881"/>
                  </a:cubicBezTo>
                  <a:cubicBezTo>
                    <a:pt x="175313" y="251739"/>
                    <a:pt x="165121" y="246989"/>
                    <a:pt x="154928" y="246989"/>
                  </a:cubicBezTo>
                  <a:close/>
                  <a:moveTo>
                    <a:pt x="154928" y="149279"/>
                  </a:moveTo>
                  <a:cubicBezTo>
                    <a:pt x="88336" y="149279"/>
                    <a:pt x="34655" y="202884"/>
                    <a:pt x="34655" y="268702"/>
                  </a:cubicBezTo>
                  <a:cubicBezTo>
                    <a:pt x="34655" y="314164"/>
                    <a:pt x="95811" y="443765"/>
                    <a:pt x="154928" y="527904"/>
                  </a:cubicBezTo>
                  <a:cubicBezTo>
                    <a:pt x="183468" y="487192"/>
                    <a:pt x="212686" y="434944"/>
                    <a:pt x="235110" y="387446"/>
                  </a:cubicBezTo>
                  <a:cubicBezTo>
                    <a:pt x="224918" y="365733"/>
                    <a:pt x="214725" y="342663"/>
                    <a:pt x="205212" y="320271"/>
                  </a:cubicBezTo>
                  <a:cubicBezTo>
                    <a:pt x="193660" y="335199"/>
                    <a:pt x="175313" y="345377"/>
                    <a:pt x="154928" y="345377"/>
                  </a:cubicBezTo>
                  <a:cubicBezTo>
                    <a:pt x="119594" y="345377"/>
                    <a:pt x="91054" y="316878"/>
                    <a:pt x="91054" y="282273"/>
                  </a:cubicBezTo>
                  <a:cubicBezTo>
                    <a:pt x="91054" y="246989"/>
                    <a:pt x="119594" y="219169"/>
                    <a:pt x="154928" y="219169"/>
                  </a:cubicBezTo>
                  <a:cubicBezTo>
                    <a:pt x="159005" y="219169"/>
                    <a:pt x="163762" y="219169"/>
                    <a:pt x="167839" y="220526"/>
                  </a:cubicBezTo>
                  <a:cubicBezTo>
                    <a:pt x="159685" y="193384"/>
                    <a:pt x="154928" y="170314"/>
                    <a:pt x="154928" y="154029"/>
                  </a:cubicBezTo>
                  <a:cubicBezTo>
                    <a:pt x="154928" y="152672"/>
                    <a:pt x="154928" y="151315"/>
                    <a:pt x="154928" y="149279"/>
                  </a:cubicBezTo>
                  <a:close/>
                  <a:moveTo>
                    <a:pt x="309163" y="132322"/>
                  </a:moveTo>
                  <a:cubicBezTo>
                    <a:pt x="289459" y="132322"/>
                    <a:pt x="273830" y="147923"/>
                    <a:pt x="273830" y="167594"/>
                  </a:cubicBezTo>
                  <a:cubicBezTo>
                    <a:pt x="273830" y="168951"/>
                    <a:pt x="273830" y="170307"/>
                    <a:pt x="273830" y="171664"/>
                  </a:cubicBezTo>
                  <a:cubicBezTo>
                    <a:pt x="275189" y="182517"/>
                    <a:pt x="281984" y="192013"/>
                    <a:pt x="291497" y="197440"/>
                  </a:cubicBezTo>
                  <a:cubicBezTo>
                    <a:pt x="296253" y="200831"/>
                    <a:pt x="302369" y="202866"/>
                    <a:pt x="309163" y="202866"/>
                  </a:cubicBezTo>
                  <a:cubicBezTo>
                    <a:pt x="328189" y="202866"/>
                    <a:pt x="344497" y="186587"/>
                    <a:pt x="344497" y="167594"/>
                  </a:cubicBezTo>
                  <a:cubicBezTo>
                    <a:pt x="344497" y="147923"/>
                    <a:pt x="328189" y="132322"/>
                    <a:pt x="309163" y="132322"/>
                  </a:cubicBezTo>
                  <a:close/>
                  <a:moveTo>
                    <a:pt x="309163" y="103832"/>
                  </a:moveTo>
                  <a:cubicBezTo>
                    <a:pt x="343817" y="103832"/>
                    <a:pt x="372355" y="132322"/>
                    <a:pt x="372355" y="167594"/>
                  </a:cubicBezTo>
                  <a:cubicBezTo>
                    <a:pt x="372355" y="202188"/>
                    <a:pt x="343817" y="230677"/>
                    <a:pt x="309163" y="230677"/>
                  </a:cubicBezTo>
                  <a:cubicBezTo>
                    <a:pt x="307125" y="230677"/>
                    <a:pt x="305766" y="230677"/>
                    <a:pt x="303728" y="229999"/>
                  </a:cubicBezTo>
                  <a:cubicBezTo>
                    <a:pt x="271113" y="227964"/>
                    <a:pt x="245292" y="200153"/>
                    <a:pt x="245292" y="167594"/>
                  </a:cubicBezTo>
                  <a:cubicBezTo>
                    <a:pt x="245292" y="160132"/>
                    <a:pt x="246651" y="153349"/>
                    <a:pt x="248690" y="147244"/>
                  </a:cubicBezTo>
                  <a:cubicBezTo>
                    <a:pt x="257523" y="122147"/>
                    <a:pt x="281305" y="103832"/>
                    <a:pt x="309163" y="103832"/>
                  </a:cubicBezTo>
                  <a:close/>
                  <a:moveTo>
                    <a:pt x="309177" y="34605"/>
                  </a:moveTo>
                  <a:cubicBezTo>
                    <a:pt x="254817" y="34605"/>
                    <a:pt x="209289" y="70568"/>
                    <a:pt x="194340" y="120102"/>
                  </a:cubicBezTo>
                  <a:cubicBezTo>
                    <a:pt x="190942" y="130958"/>
                    <a:pt x="189583" y="142494"/>
                    <a:pt x="189583" y="154029"/>
                  </a:cubicBezTo>
                  <a:cubicBezTo>
                    <a:pt x="189583" y="154029"/>
                    <a:pt x="189583" y="154707"/>
                    <a:pt x="189583" y="154707"/>
                  </a:cubicBezTo>
                  <a:cubicBezTo>
                    <a:pt x="189583" y="184563"/>
                    <a:pt x="215405" y="272773"/>
                    <a:pt x="249381" y="354198"/>
                  </a:cubicBezTo>
                  <a:cubicBezTo>
                    <a:pt x="255496" y="367769"/>
                    <a:pt x="261612" y="381340"/>
                    <a:pt x="267727" y="394232"/>
                  </a:cubicBezTo>
                  <a:cubicBezTo>
                    <a:pt x="281317" y="422052"/>
                    <a:pt x="294908" y="447837"/>
                    <a:pt x="309177" y="467514"/>
                  </a:cubicBezTo>
                  <a:cubicBezTo>
                    <a:pt x="368295" y="383375"/>
                    <a:pt x="428771" y="199491"/>
                    <a:pt x="428771" y="154029"/>
                  </a:cubicBezTo>
                  <a:cubicBezTo>
                    <a:pt x="428771" y="88210"/>
                    <a:pt x="375090" y="34605"/>
                    <a:pt x="309177" y="34605"/>
                  </a:cubicBezTo>
                  <a:close/>
                  <a:moveTo>
                    <a:pt x="309177" y="0"/>
                  </a:moveTo>
                  <a:cubicBezTo>
                    <a:pt x="394116" y="0"/>
                    <a:pt x="463426" y="69211"/>
                    <a:pt x="463426" y="154029"/>
                  </a:cubicBezTo>
                  <a:cubicBezTo>
                    <a:pt x="463426" y="233418"/>
                    <a:pt x="337037" y="487870"/>
                    <a:pt x="322768" y="507548"/>
                  </a:cubicBezTo>
                  <a:lnTo>
                    <a:pt x="317332" y="515012"/>
                  </a:lnTo>
                  <a:cubicBezTo>
                    <a:pt x="315973" y="517726"/>
                    <a:pt x="312575" y="519083"/>
                    <a:pt x="309177" y="519083"/>
                  </a:cubicBezTo>
                  <a:cubicBezTo>
                    <a:pt x="305780" y="519083"/>
                    <a:pt x="302382" y="517726"/>
                    <a:pt x="300344" y="515012"/>
                  </a:cubicBezTo>
                  <a:lnTo>
                    <a:pt x="294908" y="507548"/>
                  </a:lnTo>
                  <a:cubicBezTo>
                    <a:pt x="290151" y="500763"/>
                    <a:pt x="273163" y="468193"/>
                    <a:pt x="252099" y="425445"/>
                  </a:cubicBezTo>
                  <a:cubicBezTo>
                    <a:pt x="216764" y="493977"/>
                    <a:pt x="176672" y="557760"/>
                    <a:pt x="168518" y="567938"/>
                  </a:cubicBezTo>
                  <a:lnTo>
                    <a:pt x="163082" y="575402"/>
                  </a:lnTo>
                  <a:cubicBezTo>
                    <a:pt x="161044" y="578116"/>
                    <a:pt x="158326" y="579473"/>
                    <a:pt x="154928" y="579473"/>
                  </a:cubicBezTo>
                  <a:cubicBezTo>
                    <a:pt x="150851" y="579473"/>
                    <a:pt x="148133" y="578116"/>
                    <a:pt x="146094" y="575402"/>
                  </a:cubicBezTo>
                  <a:lnTo>
                    <a:pt x="140658" y="567938"/>
                  </a:lnTo>
                  <a:cubicBezTo>
                    <a:pt x="126389" y="548260"/>
                    <a:pt x="0" y="348091"/>
                    <a:pt x="0" y="268702"/>
                  </a:cubicBezTo>
                  <a:cubicBezTo>
                    <a:pt x="0" y="183885"/>
                    <a:pt x="69310" y="114673"/>
                    <a:pt x="154928" y="114673"/>
                  </a:cubicBezTo>
                  <a:cubicBezTo>
                    <a:pt x="156287" y="114673"/>
                    <a:pt x="158326" y="115352"/>
                    <a:pt x="159685" y="115352"/>
                  </a:cubicBezTo>
                  <a:cubicBezTo>
                    <a:pt x="177352" y="48855"/>
                    <a:pt x="237149" y="0"/>
                    <a:pt x="30917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0" name="组合"/>
          <p:cNvGrpSpPr/>
          <p:nvPr>
            <p:custDataLst>
              <p:tags r:id="rId15"/>
            </p:custDataLst>
          </p:nvPr>
        </p:nvGrpSpPr>
        <p:grpSpPr>
          <a:xfrm>
            <a:off x="4174603" y="3364731"/>
            <a:ext cx="3882390" cy="2090420"/>
            <a:chOff x="131730" y="2886848"/>
            <a:chExt cx="3882390" cy="2090420"/>
          </a:xfrm>
        </p:grpSpPr>
        <p:sp>
          <p:nvSpPr>
            <p:cNvPr id="114" name="合并成立"/>
            <p:cNvSpPr txBox="1"/>
            <p:nvPr>
              <p:custDataLst>
                <p:tags r:id="rId16"/>
              </p:custDataLst>
            </p:nvPr>
          </p:nvSpPr>
          <p:spPr>
            <a:xfrm>
              <a:off x="131730" y="3447553"/>
              <a:ext cx="3882390" cy="152971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200">
                <a:lnSpc>
                  <a:spcPct val="130000"/>
                </a:lnSpc>
              </a:pPr>
              <a:r>
                <a:rPr lang="zh-CN">
                  <a:latin typeface="Arial" panose="020B0604020202020204" pitchFamily="34" charset="0"/>
                  <a:ea typeface="微软雅黑" panose="020B0503020204020204" pitchFamily="34" charset="-122"/>
                  <a:sym typeface="Arial" panose="020B0604020202020204" pitchFamily="34" charset="0"/>
                </a:rPr>
                <a:t>将</a:t>
              </a:r>
              <a:r>
                <a:rPr lang="en-US" altLang="zh-CN">
                  <a:latin typeface="Arial" panose="020B0604020202020204" pitchFamily="34" charset="0"/>
                  <a:ea typeface="微软雅黑" panose="020B0503020204020204" pitchFamily="34" charset="-122"/>
                  <a:sym typeface="Arial" panose="020B0604020202020204" pitchFamily="34" charset="0"/>
                </a:rPr>
                <a:t>L1</a:t>
              </a:r>
              <a:r>
                <a:rPr lang="zh-CN" altLang="en-US">
                  <a:latin typeface="Arial" panose="020B0604020202020204" pitchFamily="34" charset="0"/>
                  <a:ea typeface="微软雅黑" panose="020B0503020204020204" pitchFamily="34" charset="-122"/>
                  <a:sym typeface="Arial" panose="020B0604020202020204" pitchFamily="34" charset="0"/>
                </a:rPr>
                <a:t>作为输入，</a:t>
              </a:r>
              <a:r>
                <a:rPr>
                  <a:latin typeface="Arial" panose="020B0604020202020204" pitchFamily="34" charset="0"/>
                  <a:ea typeface="微软雅黑" panose="020B0503020204020204" pitchFamily="34" charset="-122"/>
                  <a:sym typeface="Arial" panose="020B0604020202020204" pitchFamily="34" charset="0"/>
                </a:rPr>
                <a:t>得到了8个上级模块划分，即L2 ∼ L9。</a:t>
              </a:r>
              <a:endParaRPr>
                <a:latin typeface="Arial" panose="020B0604020202020204" pitchFamily="34" charset="0"/>
                <a:ea typeface="微软雅黑" panose="020B0503020204020204" pitchFamily="34" charset="-122"/>
                <a:sym typeface="Arial" panose="020B0604020202020204" pitchFamily="34" charset="0"/>
              </a:endParaRPr>
            </a:p>
            <a:p>
              <a:pPr algn="ctr" defTabSz="457200">
                <a:lnSpc>
                  <a:spcPct val="130000"/>
                </a:lnSpc>
              </a:pPr>
              <a:r>
                <a:rPr lang="zh-CN">
                  <a:latin typeface="Arial" panose="020B0604020202020204" pitchFamily="34" charset="0"/>
                  <a:ea typeface="微软雅黑" panose="020B0503020204020204" pitchFamily="34" charset="-122"/>
                  <a:sym typeface="Arial" panose="020B0604020202020204" pitchFamily="34" charset="0"/>
                </a:rPr>
                <a:t>即</a:t>
              </a:r>
              <a:r>
                <a:rPr>
                  <a:latin typeface="Arial" panose="020B0604020202020204" pitchFamily="34" charset="0"/>
                  <a:ea typeface="微软雅黑" panose="020B0503020204020204" pitchFamily="34" charset="-122"/>
                  <a:sym typeface="Arial" panose="020B0604020202020204" pitchFamily="34" charset="0"/>
                </a:rPr>
                <a:t>大豆miRNA-基因双层网络被分为在9个不同层次上层次组织的模块</a:t>
              </a: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15" name="历史沿革"/>
            <p:cNvSpPr txBox="1"/>
            <p:nvPr>
              <p:custDataLst>
                <p:tags r:id="rId17"/>
              </p:custDataLst>
            </p:nvPr>
          </p:nvSpPr>
          <p:spPr>
            <a:xfrm>
              <a:off x="598455" y="2886848"/>
              <a:ext cx="2929890" cy="46037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defTabSz="457200"/>
              <a:r>
                <a:rPr lang="zh-CN" altLang="en-US" sz="2400" b="1" smtClean="0">
                  <a:solidFill>
                    <a:schemeClr val="accent1"/>
                  </a:solidFill>
                  <a:latin typeface="Arial" panose="020B0604020202020204" pitchFamily="34" charset="0"/>
                  <a:ea typeface="微软雅黑" panose="020B0503020204020204" pitchFamily="34" charset="-122"/>
                  <a:sym typeface="Arial" panose="020B0604020202020204" pitchFamily="34" charset="0"/>
                </a:rPr>
                <a:t>重叠检测和合并迭代</a:t>
              </a:r>
              <a:endParaRPr lang="zh-CN" altLang="en-US" sz="2400" b="1" smtClean="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6" name="点缀线段"/>
            <p:cNvCxnSpPr/>
            <p:nvPr>
              <p:custDataLst>
                <p:tags r:id="rId18"/>
              </p:custDataLst>
            </p:nvPr>
          </p:nvCxnSpPr>
          <p:spPr>
            <a:xfrm>
              <a:off x="1062194" y="3367296"/>
              <a:ext cx="19795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custDataLst>
              <p:tags r:id="rId19"/>
            </p:custDataLst>
          </p:nvPr>
        </p:nvGrpSpPr>
        <p:grpSpPr>
          <a:xfrm>
            <a:off x="5449440" y="1661286"/>
            <a:ext cx="1290794" cy="1290794"/>
            <a:chOff x="1340722" y="1633346"/>
            <a:chExt cx="1290794" cy="1290794"/>
          </a:xfrm>
        </p:grpSpPr>
        <p:sp>
          <p:nvSpPr>
            <p:cNvPr id="112" name="圆形"/>
            <p:cNvSpPr/>
            <p:nvPr>
              <p:custDataLst>
                <p:tags r:id="rId20"/>
              </p:custDataLst>
            </p:nvPr>
          </p:nvSpPr>
          <p:spPr>
            <a:xfrm>
              <a:off x="1340722" y="1633346"/>
              <a:ext cx="1290794" cy="12907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图标"/>
            <p:cNvSpPr>
              <a:spLocks noChangeAspect="1"/>
            </p:cNvSpPr>
            <p:nvPr>
              <p:custDataLst>
                <p:tags r:id="rId21"/>
              </p:custDataLst>
            </p:nvPr>
          </p:nvSpPr>
          <p:spPr bwMode="auto">
            <a:xfrm>
              <a:off x="1729103" y="2134379"/>
              <a:ext cx="514034" cy="288729"/>
            </a:xfrm>
            <a:custGeom>
              <a:avLst/>
              <a:gdLst>
                <a:gd name="connsiteX0" fmla="*/ 378442 w 606792"/>
                <a:gd name="connsiteY0" fmla="*/ 323542 h 340831"/>
                <a:gd name="connsiteX1" fmla="*/ 424310 w 606792"/>
                <a:gd name="connsiteY1" fmla="*/ 323542 h 340831"/>
                <a:gd name="connsiteX2" fmla="*/ 424310 w 606792"/>
                <a:gd name="connsiteY2" fmla="*/ 337443 h 340831"/>
                <a:gd name="connsiteX3" fmla="*/ 378442 w 606792"/>
                <a:gd name="connsiteY3" fmla="*/ 337443 h 340831"/>
                <a:gd name="connsiteX4" fmla="*/ 286990 w 606792"/>
                <a:gd name="connsiteY4" fmla="*/ 323542 h 340831"/>
                <a:gd name="connsiteX5" fmla="*/ 332716 w 606792"/>
                <a:gd name="connsiteY5" fmla="*/ 323542 h 340831"/>
                <a:gd name="connsiteX6" fmla="*/ 332716 w 606792"/>
                <a:gd name="connsiteY6" fmla="*/ 337443 h 340831"/>
                <a:gd name="connsiteX7" fmla="*/ 286990 w 606792"/>
                <a:gd name="connsiteY7" fmla="*/ 337443 h 340831"/>
                <a:gd name="connsiteX8" fmla="*/ 195537 w 606792"/>
                <a:gd name="connsiteY8" fmla="*/ 323542 h 340831"/>
                <a:gd name="connsiteX9" fmla="*/ 241263 w 606792"/>
                <a:gd name="connsiteY9" fmla="*/ 323542 h 340831"/>
                <a:gd name="connsiteX10" fmla="*/ 241263 w 606792"/>
                <a:gd name="connsiteY10" fmla="*/ 337443 h 340831"/>
                <a:gd name="connsiteX11" fmla="*/ 195537 w 606792"/>
                <a:gd name="connsiteY11" fmla="*/ 337443 h 340831"/>
                <a:gd name="connsiteX12" fmla="*/ 484467 w 606792"/>
                <a:gd name="connsiteY12" fmla="*/ 112552 h 340831"/>
                <a:gd name="connsiteX13" fmla="*/ 503837 w 606792"/>
                <a:gd name="connsiteY13" fmla="*/ 131922 h 340831"/>
                <a:gd name="connsiteX14" fmla="*/ 484467 w 606792"/>
                <a:gd name="connsiteY14" fmla="*/ 151292 h 340831"/>
                <a:gd name="connsiteX15" fmla="*/ 465097 w 606792"/>
                <a:gd name="connsiteY15" fmla="*/ 131922 h 340831"/>
                <a:gd name="connsiteX16" fmla="*/ 484467 w 606792"/>
                <a:gd name="connsiteY16" fmla="*/ 112552 h 340831"/>
                <a:gd name="connsiteX17" fmla="*/ 122290 w 606792"/>
                <a:gd name="connsiteY17" fmla="*/ 112552 h 340831"/>
                <a:gd name="connsiteX18" fmla="*/ 141696 w 606792"/>
                <a:gd name="connsiteY18" fmla="*/ 131922 h 340831"/>
                <a:gd name="connsiteX19" fmla="*/ 122290 w 606792"/>
                <a:gd name="connsiteY19" fmla="*/ 151292 h 340831"/>
                <a:gd name="connsiteX20" fmla="*/ 102884 w 606792"/>
                <a:gd name="connsiteY20" fmla="*/ 131922 h 340831"/>
                <a:gd name="connsiteX21" fmla="*/ 122290 w 606792"/>
                <a:gd name="connsiteY21" fmla="*/ 112552 h 340831"/>
                <a:gd name="connsiteX22" fmla="*/ 484511 w 606792"/>
                <a:gd name="connsiteY22" fmla="*/ 98607 h 340831"/>
                <a:gd name="connsiteX23" fmla="*/ 451160 w 606792"/>
                <a:gd name="connsiteY23" fmla="*/ 131922 h 340831"/>
                <a:gd name="connsiteX24" fmla="*/ 484511 w 606792"/>
                <a:gd name="connsiteY24" fmla="*/ 165236 h 340831"/>
                <a:gd name="connsiteX25" fmla="*/ 517862 w 606792"/>
                <a:gd name="connsiteY25" fmla="*/ 131922 h 340831"/>
                <a:gd name="connsiteX26" fmla="*/ 484511 w 606792"/>
                <a:gd name="connsiteY26" fmla="*/ 98607 h 340831"/>
                <a:gd name="connsiteX27" fmla="*/ 122298 w 606792"/>
                <a:gd name="connsiteY27" fmla="*/ 98607 h 340831"/>
                <a:gd name="connsiteX28" fmla="*/ 88947 w 606792"/>
                <a:gd name="connsiteY28" fmla="*/ 131922 h 340831"/>
                <a:gd name="connsiteX29" fmla="*/ 122298 w 606792"/>
                <a:gd name="connsiteY29" fmla="*/ 165236 h 340831"/>
                <a:gd name="connsiteX30" fmla="*/ 155648 w 606792"/>
                <a:gd name="connsiteY30" fmla="*/ 131922 h 340831"/>
                <a:gd name="connsiteX31" fmla="*/ 122298 w 606792"/>
                <a:gd name="connsiteY31" fmla="*/ 98607 h 340831"/>
                <a:gd name="connsiteX32" fmla="*/ 484511 w 606792"/>
                <a:gd name="connsiteY32" fmla="*/ 91594 h 340831"/>
                <a:gd name="connsiteX33" fmla="*/ 524795 w 606792"/>
                <a:gd name="connsiteY33" fmla="*/ 131922 h 340831"/>
                <a:gd name="connsiteX34" fmla="*/ 484511 w 606792"/>
                <a:gd name="connsiteY34" fmla="*/ 172250 h 340831"/>
                <a:gd name="connsiteX35" fmla="*/ 444139 w 606792"/>
                <a:gd name="connsiteY35" fmla="*/ 131922 h 340831"/>
                <a:gd name="connsiteX36" fmla="*/ 484511 w 606792"/>
                <a:gd name="connsiteY36" fmla="*/ 91594 h 340831"/>
                <a:gd name="connsiteX37" fmla="*/ 122298 w 606792"/>
                <a:gd name="connsiteY37" fmla="*/ 91594 h 340831"/>
                <a:gd name="connsiteX38" fmla="*/ 162582 w 606792"/>
                <a:gd name="connsiteY38" fmla="*/ 131922 h 340831"/>
                <a:gd name="connsiteX39" fmla="*/ 122298 w 606792"/>
                <a:gd name="connsiteY39" fmla="*/ 172250 h 340831"/>
                <a:gd name="connsiteX40" fmla="*/ 81926 w 606792"/>
                <a:gd name="connsiteY40" fmla="*/ 131922 h 340831"/>
                <a:gd name="connsiteX41" fmla="*/ 122298 w 606792"/>
                <a:gd name="connsiteY41" fmla="*/ 91594 h 340831"/>
                <a:gd name="connsiteX42" fmla="*/ 484502 w 606792"/>
                <a:gd name="connsiteY42" fmla="*/ 77669 h 340831"/>
                <a:gd name="connsiteX43" fmla="*/ 430161 w 606792"/>
                <a:gd name="connsiteY43" fmla="*/ 131932 h 340831"/>
                <a:gd name="connsiteX44" fmla="*/ 484502 w 606792"/>
                <a:gd name="connsiteY44" fmla="*/ 186194 h 340831"/>
                <a:gd name="connsiteX45" fmla="*/ 538843 w 606792"/>
                <a:gd name="connsiteY45" fmla="*/ 131932 h 340831"/>
                <a:gd name="connsiteX46" fmla="*/ 484502 w 606792"/>
                <a:gd name="connsiteY46" fmla="*/ 77669 h 340831"/>
                <a:gd name="connsiteX47" fmla="*/ 122290 w 606792"/>
                <a:gd name="connsiteY47" fmla="*/ 77669 h 340831"/>
                <a:gd name="connsiteX48" fmla="*/ 67949 w 606792"/>
                <a:gd name="connsiteY48" fmla="*/ 131932 h 340831"/>
                <a:gd name="connsiteX49" fmla="*/ 122290 w 606792"/>
                <a:gd name="connsiteY49" fmla="*/ 186194 h 340831"/>
                <a:gd name="connsiteX50" fmla="*/ 176631 w 606792"/>
                <a:gd name="connsiteY50" fmla="*/ 131932 h 340831"/>
                <a:gd name="connsiteX51" fmla="*/ 122290 w 606792"/>
                <a:gd name="connsiteY51" fmla="*/ 77669 h 340831"/>
                <a:gd name="connsiteX52" fmla="*/ 484502 w 606792"/>
                <a:gd name="connsiteY52" fmla="*/ 0 h 340831"/>
                <a:gd name="connsiteX53" fmla="*/ 606792 w 606792"/>
                <a:gd name="connsiteY53" fmla="*/ 122113 h 340831"/>
                <a:gd name="connsiteX54" fmla="*/ 500568 w 606792"/>
                <a:gd name="connsiteY54" fmla="*/ 329347 h 340831"/>
                <a:gd name="connsiteX55" fmla="*/ 496617 w 606792"/>
                <a:gd name="connsiteY55" fmla="*/ 334695 h 340831"/>
                <a:gd name="connsiteX56" fmla="*/ 484502 w 606792"/>
                <a:gd name="connsiteY56" fmla="*/ 340831 h 340831"/>
                <a:gd name="connsiteX57" fmla="*/ 475197 w 606792"/>
                <a:gd name="connsiteY57" fmla="*/ 337500 h 340831"/>
                <a:gd name="connsiteX58" fmla="*/ 470017 w 606792"/>
                <a:gd name="connsiteY58" fmla="*/ 337500 h 340831"/>
                <a:gd name="connsiteX59" fmla="*/ 470017 w 606792"/>
                <a:gd name="connsiteY59" fmla="*/ 331451 h 340831"/>
                <a:gd name="connsiteX60" fmla="*/ 468437 w 606792"/>
                <a:gd name="connsiteY60" fmla="*/ 329347 h 340831"/>
                <a:gd name="connsiteX61" fmla="*/ 362212 w 606792"/>
                <a:gd name="connsiteY61" fmla="*/ 122113 h 340831"/>
                <a:gd name="connsiteX62" fmla="*/ 484502 w 606792"/>
                <a:gd name="connsiteY62" fmla="*/ 0 h 340831"/>
                <a:gd name="connsiteX63" fmla="*/ 122290 w 606792"/>
                <a:gd name="connsiteY63" fmla="*/ 0 h 340831"/>
                <a:gd name="connsiteX64" fmla="*/ 244492 w 606792"/>
                <a:gd name="connsiteY64" fmla="*/ 122113 h 340831"/>
                <a:gd name="connsiteX65" fmla="*/ 142481 w 606792"/>
                <a:gd name="connsiteY65" fmla="*/ 323562 h 340831"/>
                <a:gd name="connsiteX66" fmla="*/ 149680 w 606792"/>
                <a:gd name="connsiteY66" fmla="*/ 323562 h 340831"/>
                <a:gd name="connsiteX67" fmla="*/ 149680 w 606792"/>
                <a:gd name="connsiteY67" fmla="*/ 337500 h 340831"/>
                <a:gd name="connsiteX68" fmla="*/ 131508 w 606792"/>
                <a:gd name="connsiteY68" fmla="*/ 337500 h 340831"/>
                <a:gd name="connsiteX69" fmla="*/ 122290 w 606792"/>
                <a:gd name="connsiteY69" fmla="*/ 340831 h 340831"/>
                <a:gd name="connsiteX70" fmla="*/ 110175 w 606792"/>
                <a:gd name="connsiteY70" fmla="*/ 334607 h 340831"/>
                <a:gd name="connsiteX71" fmla="*/ 106224 w 606792"/>
                <a:gd name="connsiteY71" fmla="*/ 329347 h 340831"/>
                <a:gd name="connsiteX72" fmla="*/ 0 w 606792"/>
                <a:gd name="connsiteY72" fmla="*/ 122113 h 340831"/>
                <a:gd name="connsiteX73" fmla="*/ 122290 w 606792"/>
                <a:gd name="connsiteY73" fmla="*/ 0 h 34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6792" h="340831">
                  <a:moveTo>
                    <a:pt x="378442" y="323542"/>
                  </a:moveTo>
                  <a:lnTo>
                    <a:pt x="424310" y="323542"/>
                  </a:lnTo>
                  <a:lnTo>
                    <a:pt x="424310" y="337443"/>
                  </a:lnTo>
                  <a:lnTo>
                    <a:pt x="378442" y="337443"/>
                  </a:lnTo>
                  <a:close/>
                  <a:moveTo>
                    <a:pt x="286990" y="323542"/>
                  </a:moveTo>
                  <a:lnTo>
                    <a:pt x="332716" y="323542"/>
                  </a:lnTo>
                  <a:lnTo>
                    <a:pt x="332716" y="337443"/>
                  </a:lnTo>
                  <a:lnTo>
                    <a:pt x="286990" y="337443"/>
                  </a:lnTo>
                  <a:close/>
                  <a:moveTo>
                    <a:pt x="195537" y="323542"/>
                  </a:moveTo>
                  <a:lnTo>
                    <a:pt x="241263" y="323542"/>
                  </a:lnTo>
                  <a:lnTo>
                    <a:pt x="241263" y="337443"/>
                  </a:lnTo>
                  <a:lnTo>
                    <a:pt x="195537" y="337443"/>
                  </a:lnTo>
                  <a:close/>
                  <a:moveTo>
                    <a:pt x="484467" y="112552"/>
                  </a:moveTo>
                  <a:cubicBezTo>
                    <a:pt x="495165" y="112552"/>
                    <a:pt x="503837" y="121224"/>
                    <a:pt x="503837" y="131922"/>
                  </a:cubicBezTo>
                  <a:cubicBezTo>
                    <a:pt x="503837" y="142620"/>
                    <a:pt x="495165" y="151292"/>
                    <a:pt x="484467" y="151292"/>
                  </a:cubicBezTo>
                  <a:cubicBezTo>
                    <a:pt x="473769" y="151292"/>
                    <a:pt x="465097" y="142620"/>
                    <a:pt x="465097" y="131922"/>
                  </a:cubicBezTo>
                  <a:cubicBezTo>
                    <a:pt x="465097" y="121224"/>
                    <a:pt x="473769" y="112552"/>
                    <a:pt x="484467" y="112552"/>
                  </a:cubicBezTo>
                  <a:close/>
                  <a:moveTo>
                    <a:pt x="122290" y="112552"/>
                  </a:moveTo>
                  <a:cubicBezTo>
                    <a:pt x="133008" y="112552"/>
                    <a:pt x="141696" y="121224"/>
                    <a:pt x="141696" y="131922"/>
                  </a:cubicBezTo>
                  <a:cubicBezTo>
                    <a:pt x="141696" y="142620"/>
                    <a:pt x="133008" y="151292"/>
                    <a:pt x="122290" y="151292"/>
                  </a:cubicBezTo>
                  <a:cubicBezTo>
                    <a:pt x="111572" y="151292"/>
                    <a:pt x="102884" y="142620"/>
                    <a:pt x="102884" y="131922"/>
                  </a:cubicBezTo>
                  <a:cubicBezTo>
                    <a:pt x="102884" y="121224"/>
                    <a:pt x="111572" y="112552"/>
                    <a:pt x="122290" y="112552"/>
                  </a:cubicBezTo>
                  <a:close/>
                  <a:moveTo>
                    <a:pt x="484511" y="98607"/>
                  </a:moveTo>
                  <a:cubicBezTo>
                    <a:pt x="466080" y="98607"/>
                    <a:pt x="451160" y="113599"/>
                    <a:pt x="451160" y="131922"/>
                  </a:cubicBezTo>
                  <a:cubicBezTo>
                    <a:pt x="451160" y="150245"/>
                    <a:pt x="466080" y="165236"/>
                    <a:pt x="484511" y="165236"/>
                  </a:cubicBezTo>
                  <a:cubicBezTo>
                    <a:pt x="502854" y="165236"/>
                    <a:pt x="517862" y="150245"/>
                    <a:pt x="517862" y="131922"/>
                  </a:cubicBezTo>
                  <a:cubicBezTo>
                    <a:pt x="517862" y="113599"/>
                    <a:pt x="502854" y="98607"/>
                    <a:pt x="484511" y="98607"/>
                  </a:cubicBezTo>
                  <a:close/>
                  <a:moveTo>
                    <a:pt x="122298" y="98607"/>
                  </a:moveTo>
                  <a:cubicBezTo>
                    <a:pt x="103867" y="98607"/>
                    <a:pt x="88947" y="113599"/>
                    <a:pt x="88947" y="131922"/>
                  </a:cubicBezTo>
                  <a:cubicBezTo>
                    <a:pt x="88947" y="150245"/>
                    <a:pt x="103867" y="165236"/>
                    <a:pt x="122298" y="165236"/>
                  </a:cubicBezTo>
                  <a:cubicBezTo>
                    <a:pt x="140641" y="165236"/>
                    <a:pt x="155648" y="150245"/>
                    <a:pt x="155648" y="131922"/>
                  </a:cubicBezTo>
                  <a:cubicBezTo>
                    <a:pt x="155648" y="113599"/>
                    <a:pt x="140641" y="98607"/>
                    <a:pt x="122298" y="98607"/>
                  </a:cubicBezTo>
                  <a:close/>
                  <a:moveTo>
                    <a:pt x="484511" y="91594"/>
                  </a:moveTo>
                  <a:cubicBezTo>
                    <a:pt x="506716" y="91594"/>
                    <a:pt x="524795" y="109741"/>
                    <a:pt x="524795" y="131922"/>
                  </a:cubicBezTo>
                  <a:cubicBezTo>
                    <a:pt x="524795" y="154102"/>
                    <a:pt x="506716" y="172250"/>
                    <a:pt x="484511" y="172250"/>
                  </a:cubicBezTo>
                  <a:cubicBezTo>
                    <a:pt x="462219" y="172250"/>
                    <a:pt x="444139" y="154102"/>
                    <a:pt x="444139" y="131922"/>
                  </a:cubicBezTo>
                  <a:cubicBezTo>
                    <a:pt x="444139" y="109654"/>
                    <a:pt x="462219" y="91594"/>
                    <a:pt x="484511" y="91594"/>
                  </a:cubicBezTo>
                  <a:close/>
                  <a:moveTo>
                    <a:pt x="122298" y="91594"/>
                  </a:moveTo>
                  <a:cubicBezTo>
                    <a:pt x="144502" y="91594"/>
                    <a:pt x="162582" y="109654"/>
                    <a:pt x="162582" y="131922"/>
                  </a:cubicBezTo>
                  <a:cubicBezTo>
                    <a:pt x="162582" y="154102"/>
                    <a:pt x="144502" y="172250"/>
                    <a:pt x="122298" y="172250"/>
                  </a:cubicBezTo>
                  <a:cubicBezTo>
                    <a:pt x="100005" y="172250"/>
                    <a:pt x="81926" y="154102"/>
                    <a:pt x="81926" y="131922"/>
                  </a:cubicBezTo>
                  <a:cubicBezTo>
                    <a:pt x="81926" y="109654"/>
                    <a:pt x="100005" y="91594"/>
                    <a:pt x="122298" y="91594"/>
                  </a:cubicBezTo>
                  <a:close/>
                  <a:moveTo>
                    <a:pt x="484502" y="77669"/>
                  </a:moveTo>
                  <a:cubicBezTo>
                    <a:pt x="454566" y="77669"/>
                    <a:pt x="430161" y="102039"/>
                    <a:pt x="430161" y="131932"/>
                  </a:cubicBezTo>
                  <a:cubicBezTo>
                    <a:pt x="430161" y="161824"/>
                    <a:pt x="454566" y="186194"/>
                    <a:pt x="484502" y="186194"/>
                  </a:cubicBezTo>
                  <a:cubicBezTo>
                    <a:pt x="514438" y="186194"/>
                    <a:pt x="538843" y="161824"/>
                    <a:pt x="538843" y="131932"/>
                  </a:cubicBezTo>
                  <a:cubicBezTo>
                    <a:pt x="538756" y="102039"/>
                    <a:pt x="514438" y="77669"/>
                    <a:pt x="484502" y="77669"/>
                  </a:cubicBezTo>
                  <a:close/>
                  <a:moveTo>
                    <a:pt x="122290" y="77669"/>
                  </a:moveTo>
                  <a:cubicBezTo>
                    <a:pt x="92354" y="77669"/>
                    <a:pt x="67949" y="102039"/>
                    <a:pt x="67949" y="131932"/>
                  </a:cubicBezTo>
                  <a:cubicBezTo>
                    <a:pt x="67949" y="161824"/>
                    <a:pt x="92354" y="186194"/>
                    <a:pt x="122290" y="186194"/>
                  </a:cubicBezTo>
                  <a:cubicBezTo>
                    <a:pt x="152226" y="186194"/>
                    <a:pt x="176631" y="161824"/>
                    <a:pt x="176631" y="131932"/>
                  </a:cubicBezTo>
                  <a:cubicBezTo>
                    <a:pt x="176543" y="102039"/>
                    <a:pt x="152226" y="77669"/>
                    <a:pt x="122290" y="77669"/>
                  </a:cubicBezTo>
                  <a:close/>
                  <a:moveTo>
                    <a:pt x="484502" y="0"/>
                  </a:moveTo>
                  <a:cubicBezTo>
                    <a:pt x="551924" y="0"/>
                    <a:pt x="606792" y="54789"/>
                    <a:pt x="606792" y="122113"/>
                  </a:cubicBezTo>
                  <a:cubicBezTo>
                    <a:pt x="606792" y="182074"/>
                    <a:pt x="518301" y="305240"/>
                    <a:pt x="500568" y="329347"/>
                  </a:cubicBezTo>
                  <a:lnTo>
                    <a:pt x="496617" y="334695"/>
                  </a:lnTo>
                  <a:cubicBezTo>
                    <a:pt x="493808" y="338464"/>
                    <a:pt x="489243" y="340831"/>
                    <a:pt x="484502" y="340831"/>
                  </a:cubicBezTo>
                  <a:cubicBezTo>
                    <a:pt x="481078" y="340831"/>
                    <a:pt x="477830" y="339604"/>
                    <a:pt x="475197" y="337500"/>
                  </a:cubicBezTo>
                  <a:lnTo>
                    <a:pt x="470017" y="337500"/>
                  </a:lnTo>
                  <a:lnTo>
                    <a:pt x="470017" y="331451"/>
                  </a:lnTo>
                  <a:lnTo>
                    <a:pt x="468437" y="329347"/>
                  </a:lnTo>
                  <a:cubicBezTo>
                    <a:pt x="450703" y="305152"/>
                    <a:pt x="362212" y="181899"/>
                    <a:pt x="362212" y="122113"/>
                  </a:cubicBezTo>
                  <a:cubicBezTo>
                    <a:pt x="362212" y="54789"/>
                    <a:pt x="417080" y="0"/>
                    <a:pt x="484502" y="0"/>
                  </a:cubicBezTo>
                  <a:close/>
                  <a:moveTo>
                    <a:pt x="122290" y="0"/>
                  </a:moveTo>
                  <a:cubicBezTo>
                    <a:pt x="189712" y="0"/>
                    <a:pt x="244580" y="54789"/>
                    <a:pt x="244492" y="122113"/>
                  </a:cubicBezTo>
                  <a:cubicBezTo>
                    <a:pt x="244492" y="178217"/>
                    <a:pt x="166887" y="289899"/>
                    <a:pt x="142481" y="323562"/>
                  </a:cubicBezTo>
                  <a:lnTo>
                    <a:pt x="149680" y="323562"/>
                  </a:lnTo>
                  <a:lnTo>
                    <a:pt x="149680" y="337500"/>
                  </a:lnTo>
                  <a:lnTo>
                    <a:pt x="131508" y="337500"/>
                  </a:lnTo>
                  <a:cubicBezTo>
                    <a:pt x="128962" y="339604"/>
                    <a:pt x="125714" y="340831"/>
                    <a:pt x="122290" y="340831"/>
                  </a:cubicBezTo>
                  <a:cubicBezTo>
                    <a:pt x="117461" y="340831"/>
                    <a:pt x="112984" y="338464"/>
                    <a:pt x="110175" y="334607"/>
                  </a:cubicBezTo>
                  <a:lnTo>
                    <a:pt x="106224" y="329347"/>
                  </a:lnTo>
                  <a:cubicBezTo>
                    <a:pt x="88491" y="305152"/>
                    <a:pt x="0" y="181899"/>
                    <a:pt x="0" y="122113"/>
                  </a:cubicBezTo>
                  <a:cubicBezTo>
                    <a:pt x="0" y="54789"/>
                    <a:pt x="54868" y="0"/>
                    <a:pt x="122290"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41" name="箭头"/>
          <p:cNvSpPr>
            <a:spLocks noChangeAspect="1"/>
          </p:cNvSpPr>
          <p:nvPr>
            <p:custDataLst>
              <p:tags r:id="rId22"/>
            </p:custDataLst>
          </p:nvPr>
        </p:nvSpPr>
        <p:spPr>
          <a:xfrm rot="13500000">
            <a:off x="3523892" y="2128393"/>
            <a:ext cx="288000" cy="288000"/>
          </a:xfrm>
          <a:prstGeom prst="corner">
            <a:avLst>
              <a:gd name="adj1" fmla="val 31529"/>
              <a:gd name="adj2" fmla="val 321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2" name="箭头"/>
          <p:cNvSpPr>
            <a:spLocks noChangeAspect="1"/>
          </p:cNvSpPr>
          <p:nvPr>
            <p:custDataLst>
              <p:tags r:id="rId23"/>
            </p:custDataLst>
          </p:nvPr>
        </p:nvSpPr>
        <p:spPr>
          <a:xfrm rot="13500000">
            <a:off x="7781517" y="2141093"/>
            <a:ext cx="288000" cy="288000"/>
          </a:xfrm>
          <a:prstGeom prst="corner">
            <a:avLst>
              <a:gd name="adj1" fmla="val 31529"/>
              <a:gd name="adj2" fmla="val 321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400"/>
                                  </p:stCondLst>
                                  <p:childTnLst>
                                    <p:set>
                                      <p:cBhvr>
                                        <p:cTn id="10" dur="1" fill="hold">
                                          <p:stCondLst>
                                            <p:cond delay="0"/>
                                          </p:stCondLst>
                                        </p:cTn>
                                        <p:tgtEl>
                                          <p:spTgt spid="74"/>
                                        </p:tgtEl>
                                        <p:attrNameLst>
                                          <p:attrName>style.visibility</p:attrName>
                                        </p:attrNameLst>
                                      </p:cBhvr>
                                      <p:to>
                                        <p:strVal val="visible"/>
                                      </p:to>
                                    </p:set>
                                    <p:anim calcmode="lin" valueType="num">
                                      <p:cBhvr>
                                        <p:cTn id="11" dur="750" fill="hold"/>
                                        <p:tgtEl>
                                          <p:spTgt spid="74"/>
                                        </p:tgtEl>
                                        <p:attrNameLst>
                                          <p:attrName>ppt_w</p:attrName>
                                        </p:attrNameLst>
                                      </p:cBhvr>
                                      <p:tavLst>
                                        <p:tav tm="0">
                                          <p:val>
                                            <p:fltVal val="0"/>
                                          </p:val>
                                        </p:tav>
                                        <p:tav tm="100000">
                                          <p:val>
                                            <p:strVal val="#ppt_w"/>
                                          </p:val>
                                        </p:tav>
                                      </p:tavLst>
                                    </p:anim>
                                    <p:anim calcmode="lin" valueType="num">
                                      <p:cBhvr>
                                        <p:cTn id="12" dur="750" fill="hold"/>
                                        <p:tgtEl>
                                          <p:spTgt spid="74"/>
                                        </p:tgtEl>
                                        <p:attrNameLst>
                                          <p:attrName>ppt_h</p:attrName>
                                        </p:attrNameLst>
                                      </p:cBhvr>
                                      <p:tavLst>
                                        <p:tav tm="0">
                                          <p:val>
                                            <p:fltVal val="0"/>
                                          </p:val>
                                        </p:tav>
                                        <p:tav tm="100000">
                                          <p:val>
                                            <p:strVal val="#ppt_h"/>
                                          </p:val>
                                        </p:tav>
                                      </p:tavLst>
                                    </p:anim>
                                    <p:animEffect transition="in" filter="fade">
                                      <p:cBhvr>
                                        <p:cTn id="13" dur="750"/>
                                        <p:tgtEl>
                                          <p:spTgt spid="74"/>
                                        </p:tgtEl>
                                      </p:cBhvr>
                                    </p:animEffect>
                                  </p:childTnLst>
                                </p:cTn>
                              </p:par>
                              <p:par>
                                <p:cTn id="14" presetID="42" presetClass="entr" presetSubtype="0" fill="hold" nodeType="withEffect">
                                  <p:stCondLst>
                                    <p:cond delay="80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750"/>
                                        <p:tgtEl>
                                          <p:spTgt spid="50"/>
                                        </p:tgtEl>
                                      </p:cBhvr>
                                    </p:animEffect>
                                    <p:anim calcmode="lin" valueType="num">
                                      <p:cBhvr>
                                        <p:cTn id="17" dur="750" fill="hold"/>
                                        <p:tgtEl>
                                          <p:spTgt spid="50"/>
                                        </p:tgtEl>
                                        <p:attrNameLst>
                                          <p:attrName>ppt_x</p:attrName>
                                        </p:attrNameLst>
                                      </p:cBhvr>
                                      <p:tavLst>
                                        <p:tav tm="0">
                                          <p:val>
                                            <p:strVal val="#ppt_x"/>
                                          </p:val>
                                        </p:tav>
                                        <p:tav tm="100000">
                                          <p:val>
                                            <p:strVal val="#ppt_x"/>
                                          </p:val>
                                        </p:tav>
                                      </p:tavLst>
                                    </p:anim>
                                    <p:anim calcmode="lin" valueType="num">
                                      <p:cBhvr>
                                        <p:cTn id="18" dur="750" fill="hold"/>
                                        <p:tgtEl>
                                          <p:spTgt spid="50"/>
                                        </p:tgtEl>
                                        <p:attrNameLst>
                                          <p:attrName>ppt_y</p:attrName>
                                        </p:attrNameLst>
                                      </p:cBhvr>
                                      <p:tavLst>
                                        <p:tav tm="0">
                                          <p:val>
                                            <p:strVal val="#ppt_y+.1"/>
                                          </p:val>
                                        </p:tav>
                                        <p:tav tm="100000">
                                          <p:val>
                                            <p:strVal val="#ppt_y"/>
                                          </p:val>
                                        </p:tav>
                                      </p:tavLst>
                                    </p:anim>
                                  </p:childTnLst>
                                </p:cTn>
                              </p:par>
                              <p:par>
                                <p:cTn id="19" presetID="22" presetClass="entr" presetSubtype="8" fill="hold" grpId="0" nodeType="withEffect">
                                  <p:stCondLst>
                                    <p:cond delay="1200"/>
                                  </p:stCondLst>
                                  <p:childTnLst>
                                    <p:set>
                                      <p:cBhvr>
                                        <p:cTn id="20" dur="1" fill="hold">
                                          <p:stCondLst>
                                            <p:cond delay="0"/>
                                          </p:stCondLst>
                                        </p:cTn>
                                        <p:tgtEl>
                                          <p:spTgt spid="141"/>
                                        </p:tgtEl>
                                        <p:attrNameLst>
                                          <p:attrName>style.visibility</p:attrName>
                                        </p:attrNameLst>
                                      </p:cBhvr>
                                      <p:to>
                                        <p:strVal val="visible"/>
                                      </p:to>
                                    </p:set>
                                    <p:animEffect transition="in" filter="wipe(left)">
                                      <p:cBhvr>
                                        <p:cTn id="21" dur="750"/>
                                        <p:tgtEl>
                                          <p:spTgt spid="141"/>
                                        </p:tgtEl>
                                      </p:cBhvr>
                                    </p:animEffect>
                                  </p:childTnLst>
                                </p:cTn>
                              </p:par>
                              <p:par>
                                <p:cTn id="22" presetID="53" presetClass="entr" presetSubtype="16" fill="hold" nodeType="withEffect">
                                  <p:stCondLst>
                                    <p:cond delay="1600"/>
                                  </p:stCondLst>
                                  <p:childTnLst>
                                    <p:set>
                                      <p:cBhvr>
                                        <p:cTn id="23" dur="1" fill="hold">
                                          <p:stCondLst>
                                            <p:cond delay="0"/>
                                          </p:stCondLst>
                                        </p:cTn>
                                        <p:tgtEl>
                                          <p:spTgt spid="111"/>
                                        </p:tgtEl>
                                        <p:attrNameLst>
                                          <p:attrName>style.visibility</p:attrName>
                                        </p:attrNameLst>
                                      </p:cBhvr>
                                      <p:to>
                                        <p:strVal val="visible"/>
                                      </p:to>
                                    </p:set>
                                    <p:anim calcmode="lin" valueType="num">
                                      <p:cBhvr>
                                        <p:cTn id="24" dur="750" fill="hold"/>
                                        <p:tgtEl>
                                          <p:spTgt spid="111"/>
                                        </p:tgtEl>
                                        <p:attrNameLst>
                                          <p:attrName>ppt_w</p:attrName>
                                        </p:attrNameLst>
                                      </p:cBhvr>
                                      <p:tavLst>
                                        <p:tav tm="0">
                                          <p:val>
                                            <p:fltVal val="0"/>
                                          </p:val>
                                        </p:tav>
                                        <p:tav tm="100000">
                                          <p:val>
                                            <p:strVal val="#ppt_w"/>
                                          </p:val>
                                        </p:tav>
                                      </p:tavLst>
                                    </p:anim>
                                    <p:anim calcmode="lin" valueType="num">
                                      <p:cBhvr>
                                        <p:cTn id="25" dur="750" fill="hold"/>
                                        <p:tgtEl>
                                          <p:spTgt spid="111"/>
                                        </p:tgtEl>
                                        <p:attrNameLst>
                                          <p:attrName>ppt_h</p:attrName>
                                        </p:attrNameLst>
                                      </p:cBhvr>
                                      <p:tavLst>
                                        <p:tav tm="0">
                                          <p:val>
                                            <p:fltVal val="0"/>
                                          </p:val>
                                        </p:tav>
                                        <p:tav tm="100000">
                                          <p:val>
                                            <p:strVal val="#ppt_h"/>
                                          </p:val>
                                        </p:tav>
                                      </p:tavLst>
                                    </p:anim>
                                    <p:animEffect transition="in" filter="fade">
                                      <p:cBhvr>
                                        <p:cTn id="26" dur="750"/>
                                        <p:tgtEl>
                                          <p:spTgt spid="111"/>
                                        </p:tgtEl>
                                      </p:cBhvr>
                                    </p:animEffect>
                                  </p:childTnLst>
                                </p:cTn>
                              </p:par>
                              <p:par>
                                <p:cTn id="27" presetID="42" presetClass="entr" presetSubtype="0" fill="hold" nodeType="withEffect">
                                  <p:stCondLst>
                                    <p:cond delay="2000"/>
                                  </p:stCondLst>
                                  <p:childTnLst>
                                    <p:set>
                                      <p:cBhvr>
                                        <p:cTn id="28" dur="1" fill="hold">
                                          <p:stCondLst>
                                            <p:cond delay="0"/>
                                          </p:stCondLst>
                                        </p:cTn>
                                        <p:tgtEl>
                                          <p:spTgt spid="110"/>
                                        </p:tgtEl>
                                        <p:attrNameLst>
                                          <p:attrName>style.visibility</p:attrName>
                                        </p:attrNameLst>
                                      </p:cBhvr>
                                      <p:to>
                                        <p:strVal val="visible"/>
                                      </p:to>
                                    </p:set>
                                    <p:animEffect transition="in" filter="fade">
                                      <p:cBhvr>
                                        <p:cTn id="29" dur="750"/>
                                        <p:tgtEl>
                                          <p:spTgt spid="110"/>
                                        </p:tgtEl>
                                      </p:cBhvr>
                                    </p:animEffect>
                                    <p:anim calcmode="lin" valueType="num">
                                      <p:cBhvr>
                                        <p:cTn id="30" dur="750" fill="hold"/>
                                        <p:tgtEl>
                                          <p:spTgt spid="110"/>
                                        </p:tgtEl>
                                        <p:attrNameLst>
                                          <p:attrName>ppt_x</p:attrName>
                                        </p:attrNameLst>
                                      </p:cBhvr>
                                      <p:tavLst>
                                        <p:tav tm="0">
                                          <p:val>
                                            <p:strVal val="#ppt_x"/>
                                          </p:val>
                                        </p:tav>
                                        <p:tav tm="100000">
                                          <p:val>
                                            <p:strVal val="#ppt_x"/>
                                          </p:val>
                                        </p:tav>
                                      </p:tavLst>
                                    </p:anim>
                                    <p:anim calcmode="lin" valueType="num">
                                      <p:cBhvr>
                                        <p:cTn id="31" dur="750" fill="hold"/>
                                        <p:tgtEl>
                                          <p:spTgt spid="110"/>
                                        </p:tgtEl>
                                        <p:attrNameLst>
                                          <p:attrName>ppt_y</p:attrName>
                                        </p:attrNameLst>
                                      </p:cBhvr>
                                      <p:tavLst>
                                        <p:tav tm="0">
                                          <p:val>
                                            <p:strVal val="#ppt_y+.1"/>
                                          </p:val>
                                        </p:tav>
                                        <p:tav tm="100000">
                                          <p:val>
                                            <p:strVal val="#ppt_y"/>
                                          </p:val>
                                        </p:tav>
                                      </p:tavLst>
                                    </p:anim>
                                  </p:childTnLst>
                                </p:cTn>
                              </p:par>
                              <p:par>
                                <p:cTn id="32" presetID="22" presetClass="entr" presetSubtype="8" fill="hold" grpId="0" nodeType="withEffect">
                                  <p:stCondLst>
                                    <p:cond delay="2400"/>
                                  </p:stCondLst>
                                  <p:childTnLst>
                                    <p:set>
                                      <p:cBhvr>
                                        <p:cTn id="33" dur="1" fill="hold">
                                          <p:stCondLst>
                                            <p:cond delay="0"/>
                                          </p:stCondLst>
                                        </p:cTn>
                                        <p:tgtEl>
                                          <p:spTgt spid="142"/>
                                        </p:tgtEl>
                                        <p:attrNameLst>
                                          <p:attrName>style.visibility</p:attrName>
                                        </p:attrNameLst>
                                      </p:cBhvr>
                                      <p:to>
                                        <p:strVal val="visible"/>
                                      </p:to>
                                    </p:set>
                                    <p:animEffect transition="in" filter="wipe(left)">
                                      <p:cBhvr>
                                        <p:cTn id="34" dur="750"/>
                                        <p:tgtEl>
                                          <p:spTgt spid="142"/>
                                        </p:tgtEl>
                                      </p:cBhvr>
                                    </p:animEffect>
                                  </p:childTnLst>
                                </p:cTn>
                              </p:par>
                              <p:par>
                                <p:cTn id="35" presetID="53" presetClass="entr" presetSubtype="16" fill="hold" nodeType="withEffect">
                                  <p:stCondLst>
                                    <p:cond delay="2800"/>
                                  </p:stCondLst>
                                  <p:childTnLst>
                                    <p:set>
                                      <p:cBhvr>
                                        <p:cTn id="36" dur="1" fill="hold">
                                          <p:stCondLst>
                                            <p:cond delay="0"/>
                                          </p:stCondLst>
                                        </p:cTn>
                                        <p:tgtEl>
                                          <p:spTgt spid="87"/>
                                        </p:tgtEl>
                                        <p:attrNameLst>
                                          <p:attrName>style.visibility</p:attrName>
                                        </p:attrNameLst>
                                      </p:cBhvr>
                                      <p:to>
                                        <p:strVal val="visible"/>
                                      </p:to>
                                    </p:set>
                                    <p:anim calcmode="lin" valueType="num">
                                      <p:cBhvr>
                                        <p:cTn id="37" dur="750" fill="hold"/>
                                        <p:tgtEl>
                                          <p:spTgt spid="87"/>
                                        </p:tgtEl>
                                        <p:attrNameLst>
                                          <p:attrName>ppt_w</p:attrName>
                                        </p:attrNameLst>
                                      </p:cBhvr>
                                      <p:tavLst>
                                        <p:tav tm="0">
                                          <p:val>
                                            <p:fltVal val="0"/>
                                          </p:val>
                                        </p:tav>
                                        <p:tav tm="100000">
                                          <p:val>
                                            <p:strVal val="#ppt_w"/>
                                          </p:val>
                                        </p:tav>
                                      </p:tavLst>
                                    </p:anim>
                                    <p:anim calcmode="lin" valueType="num">
                                      <p:cBhvr>
                                        <p:cTn id="38" dur="750" fill="hold"/>
                                        <p:tgtEl>
                                          <p:spTgt spid="87"/>
                                        </p:tgtEl>
                                        <p:attrNameLst>
                                          <p:attrName>ppt_h</p:attrName>
                                        </p:attrNameLst>
                                      </p:cBhvr>
                                      <p:tavLst>
                                        <p:tav tm="0">
                                          <p:val>
                                            <p:fltVal val="0"/>
                                          </p:val>
                                        </p:tav>
                                        <p:tav tm="100000">
                                          <p:val>
                                            <p:strVal val="#ppt_h"/>
                                          </p:val>
                                        </p:tav>
                                      </p:tavLst>
                                    </p:anim>
                                    <p:animEffect transition="in" filter="fade">
                                      <p:cBhvr>
                                        <p:cTn id="39" dur="750"/>
                                        <p:tgtEl>
                                          <p:spTgt spid="87"/>
                                        </p:tgtEl>
                                      </p:cBhvr>
                                    </p:animEffect>
                                  </p:childTnLst>
                                </p:cTn>
                              </p:par>
                              <p:par>
                                <p:cTn id="40" presetID="42" presetClass="entr" presetSubtype="0" fill="hold" nodeType="withEffect">
                                  <p:stCondLst>
                                    <p:cond delay="32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750"/>
                                        <p:tgtEl>
                                          <p:spTgt spid="86"/>
                                        </p:tgtEl>
                                      </p:cBhvr>
                                    </p:animEffect>
                                    <p:anim calcmode="lin" valueType="num">
                                      <p:cBhvr>
                                        <p:cTn id="43" dur="750" fill="hold"/>
                                        <p:tgtEl>
                                          <p:spTgt spid="86"/>
                                        </p:tgtEl>
                                        <p:attrNameLst>
                                          <p:attrName>ppt_x</p:attrName>
                                        </p:attrNameLst>
                                      </p:cBhvr>
                                      <p:tavLst>
                                        <p:tav tm="0">
                                          <p:val>
                                            <p:strVal val="#ppt_x"/>
                                          </p:val>
                                        </p:tav>
                                        <p:tav tm="100000">
                                          <p:val>
                                            <p:strVal val="#ppt_x"/>
                                          </p:val>
                                        </p:tav>
                                      </p:tavLst>
                                    </p:anim>
                                    <p:anim calcmode="lin" valueType="num">
                                      <p:cBhvr>
                                        <p:cTn id="44" dur="75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bldLvl="0" animBg="1"/>
      <p:bldP spid="14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9399270" cy="908048"/>
            <a:chOff x="338667" y="3"/>
            <a:chExt cx="939927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849312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大豆miRNA-基因网络应用</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拓扑分析</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custDataLst>
              <p:tags r:id="rId1"/>
            </p:custDataLst>
          </p:nvPr>
        </p:nvGrpSpPr>
        <p:grpSpPr>
          <a:xfrm>
            <a:off x="6608324" y="1542679"/>
            <a:ext cx="659669" cy="664528"/>
            <a:chOff x="4712849" y="1264285"/>
            <a:chExt cx="659669" cy="664528"/>
          </a:xfrm>
        </p:grpSpPr>
        <p:sp>
          <p:nvSpPr>
            <p:cNvPr id="34"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3"/>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组合 35"/>
          <p:cNvGrpSpPr/>
          <p:nvPr>
            <p:custDataLst>
              <p:tags r:id="rId4"/>
            </p:custDataLst>
          </p:nvPr>
        </p:nvGrpSpPr>
        <p:grpSpPr>
          <a:xfrm>
            <a:off x="6608324" y="3414259"/>
            <a:ext cx="659669" cy="664528"/>
            <a:chOff x="4712849" y="1264285"/>
            <a:chExt cx="659669" cy="664528"/>
          </a:xfrm>
        </p:grpSpPr>
        <p:sp>
          <p:nvSpPr>
            <p:cNvPr id="37" name="圆形"/>
            <p:cNvSpPr>
              <a:spLocks noChangeArrowheads="1"/>
            </p:cNvSpPr>
            <p:nvPr>
              <p:custDataLst>
                <p:tags r:id="rId5"/>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书"/>
            <p:cNvSpPr>
              <a:spLocks noChangeAspect="1"/>
            </p:cNvSpPr>
            <p:nvPr>
              <p:custDataLst>
                <p:tags r:id="rId6"/>
              </p:custDataLst>
            </p:nvPr>
          </p:nvSpPr>
          <p:spPr bwMode="auto">
            <a:xfrm>
              <a:off x="4876442" y="1481372"/>
              <a:ext cx="332482" cy="230354"/>
            </a:xfrm>
            <a:custGeom>
              <a:avLst/>
              <a:gdLst>
                <a:gd name="connsiteX0" fmla="*/ 446712 w 607639"/>
                <a:gd name="connsiteY0" fmla="*/ 258989 h 420993"/>
                <a:gd name="connsiteX1" fmla="*/ 528535 w 607639"/>
                <a:gd name="connsiteY1" fmla="*/ 269193 h 420993"/>
                <a:gd name="connsiteX2" fmla="*/ 519633 w 607639"/>
                <a:gd name="connsiteY2" fmla="*/ 304137 h 420993"/>
                <a:gd name="connsiteX3" fmla="*/ 373725 w 607639"/>
                <a:gd name="connsiteY3" fmla="*/ 304137 h 420993"/>
                <a:gd name="connsiteX4" fmla="*/ 364823 w 607639"/>
                <a:gd name="connsiteY4" fmla="*/ 269193 h 420993"/>
                <a:gd name="connsiteX5" fmla="*/ 446712 w 607639"/>
                <a:gd name="connsiteY5" fmla="*/ 258989 h 420993"/>
                <a:gd name="connsiteX6" fmla="*/ 160924 w 607639"/>
                <a:gd name="connsiteY6" fmla="*/ 258989 h 420993"/>
                <a:gd name="connsiteX7" fmla="*/ 242815 w 607639"/>
                <a:gd name="connsiteY7" fmla="*/ 269193 h 420993"/>
                <a:gd name="connsiteX8" fmla="*/ 233914 w 607639"/>
                <a:gd name="connsiteY8" fmla="*/ 304137 h 420993"/>
                <a:gd name="connsiteX9" fmla="*/ 87934 w 607639"/>
                <a:gd name="connsiteY9" fmla="*/ 304137 h 420993"/>
                <a:gd name="connsiteX10" fmla="*/ 79033 w 607639"/>
                <a:gd name="connsiteY10" fmla="*/ 269193 h 420993"/>
                <a:gd name="connsiteX11" fmla="*/ 160924 w 607639"/>
                <a:gd name="connsiteY11" fmla="*/ 258989 h 420993"/>
                <a:gd name="connsiteX12" fmla="*/ 446712 w 607639"/>
                <a:gd name="connsiteY12" fmla="*/ 199361 h 420993"/>
                <a:gd name="connsiteX13" fmla="*/ 528535 w 607639"/>
                <a:gd name="connsiteY13" fmla="*/ 209564 h 420993"/>
                <a:gd name="connsiteX14" fmla="*/ 519633 w 607639"/>
                <a:gd name="connsiteY14" fmla="*/ 244509 h 420993"/>
                <a:gd name="connsiteX15" fmla="*/ 373725 w 607639"/>
                <a:gd name="connsiteY15" fmla="*/ 244509 h 420993"/>
                <a:gd name="connsiteX16" fmla="*/ 364823 w 607639"/>
                <a:gd name="connsiteY16" fmla="*/ 209564 h 420993"/>
                <a:gd name="connsiteX17" fmla="*/ 446712 w 607639"/>
                <a:gd name="connsiteY17" fmla="*/ 199361 h 420993"/>
                <a:gd name="connsiteX18" fmla="*/ 160924 w 607639"/>
                <a:gd name="connsiteY18" fmla="*/ 199361 h 420993"/>
                <a:gd name="connsiteX19" fmla="*/ 242815 w 607639"/>
                <a:gd name="connsiteY19" fmla="*/ 209564 h 420993"/>
                <a:gd name="connsiteX20" fmla="*/ 233914 w 607639"/>
                <a:gd name="connsiteY20" fmla="*/ 244509 h 420993"/>
                <a:gd name="connsiteX21" fmla="*/ 87934 w 607639"/>
                <a:gd name="connsiteY21" fmla="*/ 244509 h 420993"/>
                <a:gd name="connsiteX22" fmla="*/ 79033 w 607639"/>
                <a:gd name="connsiteY22" fmla="*/ 209564 h 420993"/>
                <a:gd name="connsiteX23" fmla="*/ 160924 w 607639"/>
                <a:gd name="connsiteY23" fmla="*/ 199361 h 420993"/>
                <a:gd name="connsiteX24" fmla="*/ 446712 w 607639"/>
                <a:gd name="connsiteY24" fmla="*/ 139754 h 420993"/>
                <a:gd name="connsiteX25" fmla="*/ 528535 w 607639"/>
                <a:gd name="connsiteY25" fmla="*/ 150020 h 420993"/>
                <a:gd name="connsiteX26" fmla="*/ 519633 w 607639"/>
                <a:gd name="connsiteY26" fmla="*/ 184952 h 420993"/>
                <a:gd name="connsiteX27" fmla="*/ 373725 w 607639"/>
                <a:gd name="connsiteY27" fmla="*/ 184952 h 420993"/>
                <a:gd name="connsiteX28" fmla="*/ 364823 w 607639"/>
                <a:gd name="connsiteY28" fmla="*/ 150020 h 420993"/>
                <a:gd name="connsiteX29" fmla="*/ 446712 w 607639"/>
                <a:gd name="connsiteY29" fmla="*/ 139754 h 420993"/>
                <a:gd name="connsiteX30" fmla="*/ 160924 w 607639"/>
                <a:gd name="connsiteY30" fmla="*/ 139754 h 420993"/>
                <a:gd name="connsiteX31" fmla="*/ 242815 w 607639"/>
                <a:gd name="connsiteY31" fmla="*/ 150020 h 420993"/>
                <a:gd name="connsiteX32" fmla="*/ 233914 w 607639"/>
                <a:gd name="connsiteY32" fmla="*/ 184952 h 420993"/>
                <a:gd name="connsiteX33" fmla="*/ 87934 w 607639"/>
                <a:gd name="connsiteY33" fmla="*/ 184952 h 420993"/>
                <a:gd name="connsiteX34" fmla="*/ 79033 w 607639"/>
                <a:gd name="connsiteY34" fmla="*/ 150020 h 420993"/>
                <a:gd name="connsiteX35" fmla="*/ 160924 w 607639"/>
                <a:gd name="connsiteY35" fmla="*/ 139754 h 420993"/>
                <a:gd name="connsiteX36" fmla="*/ 446712 w 607639"/>
                <a:gd name="connsiteY36" fmla="*/ 80176 h 420993"/>
                <a:gd name="connsiteX37" fmla="*/ 528535 w 607639"/>
                <a:gd name="connsiteY37" fmla="*/ 90379 h 420993"/>
                <a:gd name="connsiteX38" fmla="*/ 519633 w 607639"/>
                <a:gd name="connsiteY38" fmla="*/ 125324 h 420993"/>
                <a:gd name="connsiteX39" fmla="*/ 373725 w 607639"/>
                <a:gd name="connsiteY39" fmla="*/ 125324 h 420993"/>
                <a:gd name="connsiteX40" fmla="*/ 364823 w 607639"/>
                <a:gd name="connsiteY40" fmla="*/ 90379 h 420993"/>
                <a:gd name="connsiteX41" fmla="*/ 446712 w 607639"/>
                <a:gd name="connsiteY41" fmla="*/ 80176 h 420993"/>
                <a:gd name="connsiteX42" fmla="*/ 160924 w 607639"/>
                <a:gd name="connsiteY42" fmla="*/ 80176 h 420993"/>
                <a:gd name="connsiteX43" fmla="*/ 242815 w 607639"/>
                <a:gd name="connsiteY43" fmla="*/ 90379 h 420993"/>
                <a:gd name="connsiteX44" fmla="*/ 233914 w 607639"/>
                <a:gd name="connsiteY44" fmla="*/ 125324 h 420993"/>
                <a:gd name="connsiteX45" fmla="*/ 87934 w 607639"/>
                <a:gd name="connsiteY45" fmla="*/ 125324 h 420993"/>
                <a:gd name="connsiteX46" fmla="*/ 79033 w 607639"/>
                <a:gd name="connsiteY46" fmla="*/ 90379 h 420993"/>
                <a:gd name="connsiteX47" fmla="*/ 160924 w 607639"/>
                <a:gd name="connsiteY47" fmla="*/ 80176 h 420993"/>
                <a:gd name="connsiteX48" fmla="*/ 446717 w 607639"/>
                <a:gd name="connsiteY48" fmla="*/ 36082 h 420993"/>
                <a:gd name="connsiteX49" fmla="*/ 321843 w 607639"/>
                <a:gd name="connsiteY49" fmla="*/ 63722 h 420993"/>
                <a:gd name="connsiteX50" fmla="*/ 321843 w 607639"/>
                <a:gd name="connsiteY50" fmla="*/ 363492 h 420993"/>
                <a:gd name="connsiteX51" fmla="*/ 446717 w 607639"/>
                <a:gd name="connsiteY51" fmla="*/ 339052 h 420993"/>
                <a:gd name="connsiteX52" fmla="*/ 571503 w 607639"/>
                <a:gd name="connsiteY52" fmla="*/ 363403 h 420993"/>
                <a:gd name="connsiteX53" fmla="*/ 571503 w 607639"/>
                <a:gd name="connsiteY53" fmla="*/ 63633 h 420993"/>
                <a:gd name="connsiteX54" fmla="*/ 446717 w 607639"/>
                <a:gd name="connsiteY54" fmla="*/ 36082 h 420993"/>
                <a:gd name="connsiteX55" fmla="*/ 160922 w 607639"/>
                <a:gd name="connsiteY55" fmla="*/ 36082 h 420993"/>
                <a:gd name="connsiteX56" fmla="*/ 36136 w 607639"/>
                <a:gd name="connsiteY56" fmla="*/ 63633 h 420993"/>
                <a:gd name="connsiteX57" fmla="*/ 36136 w 607639"/>
                <a:gd name="connsiteY57" fmla="*/ 363403 h 420993"/>
                <a:gd name="connsiteX58" fmla="*/ 160922 w 607639"/>
                <a:gd name="connsiteY58" fmla="*/ 339052 h 420993"/>
                <a:gd name="connsiteX59" fmla="*/ 285796 w 607639"/>
                <a:gd name="connsiteY59" fmla="*/ 363492 h 420993"/>
                <a:gd name="connsiteX60" fmla="*/ 285796 w 607639"/>
                <a:gd name="connsiteY60" fmla="*/ 63722 h 420993"/>
                <a:gd name="connsiteX61" fmla="*/ 160922 w 607639"/>
                <a:gd name="connsiteY61" fmla="*/ 36082 h 420993"/>
                <a:gd name="connsiteX62" fmla="*/ 160922 w 607639"/>
                <a:gd name="connsiteY62" fmla="*/ 0 h 420993"/>
                <a:gd name="connsiteX63" fmla="*/ 303775 w 607639"/>
                <a:gd name="connsiteY63" fmla="*/ 32350 h 420993"/>
                <a:gd name="connsiteX64" fmla="*/ 446717 w 607639"/>
                <a:gd name="connsiteY64" fmla="*/ 0 h 420993"/>
                <a:gd name="connsiteX65" fmla="*/ 597759 w 607639"/>
                <a:gd name="connsiteY65" fmla="*/ 36349 h 420993"/>
                <a:gd name="connsiteX66" fmla="*/ 607639 w 607639"/>
                <a:gd name="connsiteY66" fmla="*/ 41415 h 420993"/>
                <a:gd name="connsiteX67" fmla="*/ 607639 w 607639"/>
                <a:gd name="connsiteY67" fmla="*/ 420993 h 420993"/>
                <a:gd name="connsiteX68" fmla="*/ 581293 w 607639"/>
                <a:gd name="connsiteY68" fmla="*/ 407484 h 420993"/>
                <a:gd name="connsiteX69" fmla="*/ 446717 w 607639"/>
                <a:gd name="connsiteY69" fmla="*/ 375134 h 420993"/>
                <a:gd name="connsiteX70" fmla="*/ 312052 w 607639"/>
                <a:gd name="connsiteY70" fmla="*/ 407484 h 420993"/>
                <a:gd name="connsiteX71" fmla="*/ 306000 w 607639"/>
                <a:gd name="connsiteY71" fmla="*/ 410595 h 420993"/>
                <a:gd name="connsiteX72" fmla="*/ 297456 w 607639"/>
                <a:gd name="connsiteY72" fmla="*/ 408462 h 420993"/>
                <a:gd name="connsiteX73" fmla="*/ 295586 w 607639"/>
                <a:gd name="connsiteY73" fmla="*/ 407484 h 420993"/>
                <a:gd name="connsiteX74" fmla="*/ 160922 w 607639"/>
                <a:gd name="connsiteY74" fmla="*/ 375134 h 420993"/>
                <a:gd name="connsiteX75" fmla="*/ 26257 w 607639"/>
                <a:gd name="connsiteY75" fmla="*/ 407484 h 420993"/>
                <a:gd name="connsiteX76" fmla="*/ 0 w 607639"/>
                <a:gd name="connsiteY76" fmla="*/ 420993 h 420993"/>
                <a:gd name="connsiteX77" fmla="*/ 0 w 607639"/>
                <a:gd name="connsiteY77" fmla="*/ 41415 h 420993"/>
                <a:gd name="connsiteX78" fmla="*/ 9791 w 607639"/>
                <a:gd name="connsiteY78" fmla="*/ 36349 h 420993"/>
                <a:gd name="connsiteX79" fmla="*/ 160922 w 607639"/>
                <a:gd name="connsiteY79"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7639" h="420993">
                  <a:moveTo>
                    <a:pt x="446712" y="258989"/>
                  </a:moveTo>
                  <a:cubicBezTo>
                    <a:pt x="474254" y="258989"/>
                    <a:pt x="501784" y="262390"/>
                    <a:pt x="528535" y="269193"/>
                  </a:cubicBezTo>
                  <a:lnTo>
                    <a:pt x="519633" y="304137"/>
                  </a:lnTo>
                  <a:cubicBezTo>
                    <a:pt x="471917" y="291955"/>
                    <a:pt x="421441" y="291955"/>
                    <a:pt x="373725" y="304137"/>
                  </a:cubicBezTo>
                  <a:lnTo>
                    <a:pt x="364823" y="269193"/>
                  </a:lnTo>
                  <a:cubicBezTo>
                    <a:pt x="391619" y="262390"/>
                    <a:pt x="419171" y="258989"/>
                    <a:pt x="446712" y="258989"/>
                  </a:cubicBezTo>
                  <a:close/>
                  <a:moveTo>
                    <a:pt x="160924" y="258989"/>
                  </a:moveTo>
                  <a:cubicBezTo>
                    <a:pt x="188473" y="258989"/>
                    <a:pt x="216022" y="262390"/>
                    <a:pt x="242815" y="269193"/>
                  </a:cubicBezTo>
                  <a:lnTo>
                    <a:pt x="233914" y="304137"/>
                  </a:lnTo>
                  <a:cubicBezTo>
                    <a:pt x="186114" y="291955"/>
                    <a:pt x="135734" y="291955"/>
                    <a:pt x="87934" y="304137"/>
                  </a:cubicBezTo>
                  <a:lnTo>
                    <a:pt x="79033" y="269193"/>
                  </a:lnTo>
                  <a:cubicBezTo>
                    <a:pt x="105826" y="262390"/>
                    <a:pt x="133375" y="258989"/>
                    <a:pt x="160924" y="258989"/>
                  </a:cubicBezTo>
                  <a:close/>
                  <a:moveTo>
                    <a:pt x="446712" y="199361"/>
                  </a:moveTo>
                  <a:cubicBezTo>
                    <a:pt x="474254" y="199361"/>
                    <a:pt x="501784" y="202762"/>
                    <a:pt x="528535" y="209564"/>
                  </a:cubicBezTo>
                  <a:lnTo>
                    <a:pt x="519633" y="244509"/>
                  </a:lnTo>
                  <a:cubicBezTo>
                    <a:pt x="471917" y="232416"/>
                    <a:pt x="421441" y="232416"/>
                    <a:pt x="373725" y="244509"/>
                  </a:cubicBezTo>
                  <a:lnTo>
                    <a:pt x="364823" y="209564"/>
                  </a:lnTo>
                  <a:cubicBezTo>
                    <a:pt x="391619" y="202762"/>
                    <a:pt x="419171" y="199361"/>
                    <a:pt x="446712" y="199361"/>
                  </a:cubicBezTo>
                  <a:close/>
                  <a:moveTo>
                    <a:pt x="160924" y="199361"/>
                  </a:moveTo>
                  <a:cubicBezTo>
                    <a:pt x="188473" y="199361"/>
                    <a:pt x="216022" y="202762"/>
                    <a:pt x="242815" y="209564"/>
                  </a:cubicBezTo>
                  <a:lnTo>
                    <a:pt x="233914" y="244509"/>
                  </a:lnTo>
                  <a:cubicBezTo>
                    <a:pt x="186114" y="232416"/>
                    <a:pt x="135734" y="232416"/>
                    <a:pt x="87934" y="244509"/>
                  </a:cubicBezTo>
                  <a:lnTo>
                    <a:pt x="79033" y="209564"/>
                  </a:lnTo>
                  <a:cubicBezTo>
                    <a:pt x="105826" y="202762"/>
                    <a:pt x="133375" y="199361"/>
                    <a:pt x="160924" y="199361"/>
                  </a:cubicBezTo>
                  <a:close/>
                  <a:moveTo>
                    <a:pt x="446712" y="139754"/>
                  </a:moveTo>
                  <a:cubicBezTo>
                    <a:pt x="474254" y="139754"/>
                    <a:pt x="501784" y="143176"/>
                    <a:pt x="528535" y="150020"/>
                  </a:cubicBezTo>
                  <a:lnTo>
                    <a:pt x="519633" y="184952"/>
                  </a:lnTo>
                  <a:cubicBezTo>
                    <a:pt x="471917" y="172775"/>
                    <a:pt x="421441" y="172775"/>
                    <a:pt x="373725" y="184952"/>
                  </a:cubicBezTo>
                  <a:lnTo>
                    <a:pt x="364823" y="150020"/>
                  </a:lnTo>
                  <a:cubicBezTo>
                    <a:pt x="391619" y="143176"/>
                    <a:pt x="419171" y="139754"/>
                    <a:pt x="446712" y="139754"/>
                  </a:cubicBezTo>
                  <a:close/>
                  <a:moveTo>
                    <a:pt x="160924" y="139754"/>
                  </a:moveTo>
                  <a:cubicBezTo>
                    <a:pt x="188473" y="139754"/>
                    <a:pt x="216022" y="143176"/>
                    <a:pt x="242815" y="150020"/>
                  </a:cubicBezTo>
                  <a:lnTo>
                    <a:pt x="233914" y="184952"/>
                  </a:lnTo>
                  <a:cubicBezTo>
                    <a:pt x="186114" y="172775"/>
                    <a:pt x="135734" y="172775"/>
                    <a:pt x="87934" y="184952"/>
                  </a:cubicBezTo>
                  <a:lnTo>
                    <a:pt x="79033" y="150020"/>
                  </a:lnTo>
                  <a:cubicBezTo>
                    <a:pt x="105826" y="143176"/>
                    <a:pt x="133375" y="139754"/>
                    <a:pt x="160924" y="139754"/>
                  </a:cubicBezTo>
                  <a:close/>
                  <a:moveTo>
                    <a:pt x="446712" y="80176"/>
                  </a:moveTo>
                  <a:cubicBezTo>
                    <a:pt x="474254" y="80176"/>
                    <a:pt x="501784" y="83577"/>
                    <a:pt x="528535" y="90379"/>
                  </a:cubicBezTo>
                  <a:lnTo>
                    <a:pt x="519633" y="125324"/>
                  </a:lnTo>
                  <a:cubicBezTo>
                    <a:pt x="471917" y="113142"/>
                    <a:pt x="421441" y="113142"/>
                    <a:pt x="373725" y="125324"/>
                  </a:cubicBezTo>
                  <a:lnTo>
                    <a:pt x="364823" y="90379"/>
                  </a:lnTo>
                  <a:cubicBezTo>
                    <a:pt x="391619" y="83577"/>
                    <a:pt x="419171" y="80176"/>
                    <a:pt x="446712" y="80176"/>
                  </a:cubicBezTo>
                  <a:close/>
                  <a:moveTo>
                    <a:pt x="160924" y="80176"/>
                  </a:moveTo>
                  <a:cubicBezTo>
                    <a:pt x="188473" y="80176"/>
                    <a:pt x="216022" y="83577"/>
                    <a:pt x="242815" y="90379"/>
                  </a:cubicBezTo>
                  <a:lnTo>
                    <a:pt x="233914" y="125324"/>
                  </a:lnTo>
                  <a:cubicBezTo>
                    <a:pt x="186114" y="113142"/>
                    <a:pt x="135734" y="113142"/>
                    <a:pt x="87934" y="125324"/>
                  </a:cubicBezTo>
                  <a:lnTo>
                    <a:pt x="79033" y="90379"/>
                  </a:lnTo>
                  <a:cubicBezTo>
                    <a:pt x="105826" y="83577"/>
                    <a:pt x="133375" y="80176"/>
                    <a:pt x="160924" y="80176"/>
                  </a:cubicBezTo>
                  <a:close/>
                  <a:moveTo>
                    <a:pt x="446717" y="36082"/>
                  </a:moveTo>
                  <a:cubicBezTo>
                    <a:pt x="403728" y="36082"/>
                    <a:pt x="360827" y="45592"/>
                    <a:pt x="321843" y="63722"/>
                  </a:cubicBezTo>
                  <a:lnTo>
                    <a:pt x="321843" y="363492"/>
                  </a:lnTo>
                  <a:cubicBezTo>
                    <a:pt x="361361" y="347495"/>
                    <a:pt x="403995" y="339052"/>
                    <a:pt x="446717" y="339052"/>
                  </a:cubicBezTo>
                  <a:cubicBezTo>
                    <a:pt x="489351" y="339052"/>
                    <a:pt x="531985" y="347406"/>
                    <a:pt x="571503" y="363403"/>
                  </a:cubicBezTo>
                  <a:lnTo>
                    <a:pt x="571503" y="63633"/>
                  </a:lnTo>
                  <a:cubicBezTo>
                    <a:pt x="532608" y="45592"/>
                    <a:pt x="489618" y="36082"/>
                    <a:pt x="446717" y="36082"/>
                  </a:cubicBezTo>
                  <a:close/>
                  <a:moveTo>
                    <a:pt x="160922" y="36082"/>
                  </a:moveTo>
                  <a:cubicBezTo>
                    <a:pt x="117932" y="36082"/>
                    <a:pt x="75031" y="45592"/>
                    <a:pt x="36136" y="63633"/>
                  </a:cubicBezTo>
                  <a:lnTo>
                    <a:pt x="36136" y="363403"/>
                  </a:lnTo>
                  <a:cubicBezTo>
                    <a:pt x="75655" y="347406"/>
                    <a:pt x="118288" y="339052"/>
                    <a:pt x="160922" y="339052"/>
                  </a:cubicBezTo>
                  <a:cubicBezTo>
                    <a:pt x="203644" y="339052"/>
                    <a:pt x="246278" y="347495"/>
                    <a:pt x="285796" y="363492"/>
                  </a:cubicBezTo>
                  <a:lnTo>
                    <a:pt x="285796" y="63722"/>
                  </a:lnTo>
                  <a:cubicBezTo>
                    <a:pt x="246812" y="45592"/>
                    <a:pt x="203911" y="36082"/>
                    <a:pt x="160922" y="36082"/>
                  </a:cubicBezTo>
                  <a:close/>
                  <a:moveTo>
                    <a:pt x="160922" y="0"/>
                  </a:moveTo>
                  <a:cubicBezTo>
                    <a:pt x="210230" y="0"/>
                    <a:pt x="259361" y="11198"/>
                    <a:pt x="303775" y="32350"/>
                  </a:cubicBezTo>
                  <a:cubicBezTo>
                    <a:pt x="348189" y="11198"/>
                    <a:pt x="397409" y="0"/>
                    <a:pt x="446717" y="0"/>
                  </a:cubicBezTo>
                  <a:cubicBezTo>
                    <a:pt x="498964" y="0"/>
                    <a:pt x="551210" y="12620"/>
                    <a:pt x="597759" y="36349"/>
                  </a:cubicBezTo>
                  <a:lnTo>
                    <a:pt x="607639" y="41415"/>
                  </a:lnTo>
                  <a:lnTo>
                    <a:pt x="607639" y="420993"/>
                  </a:lnTo>
                  <a:lnTo>
                    <a:pt x="581293" y="407484"/>
                  </a:lnTo>
                  <a:cubicBezTo>
                    <a:pt x="539906" y="386333"/>
                    <a:pt x="493267" y="375134"/>
                    <a:pt x="446717" y="375134"/>
                  </a:cubicBezTo>
                  <a:cubicBezTo>
                    <a:pt x="400079" y="375134"/>
                    <a:pt x="353529" y="386333"/>
                    <a:pt x="312052" y="407484"/>
                  </a:cubicBezTo>
                  <a:lnTo>
                    <a:pt x="306000" y="410595"/>
                  </a:lnTo>
                  <a:lnTo>
                    <a:pt x="297456" y="408462"/>
                  </a:lnTo>
                  <a:lnTo>
                    <a:pt x="295586" y="407484"/>
                  </a:lnTo>
                  <a:cubicBezTo>
                    <a:pt x="254110" y="386333"/>
                    <a:pt x="207560" y="375134"/>
                    <a:pt x="160922" y="375134"/>
                  </a:cubicBezTo>
                  <a:cubicBezTo>
                    <a:pt x="114283" y="375134"/>
                    <a:pt x="67733" y="386333"/>
                    <a:pt x="26257" y="407484"/>
                  </a:cubicBezTo>
                  <a:lnTo>
                    <a:pt x="0" y="420993"/>
                  </a:lnTo>
                  <a:lnTo>
                    <a:pt x="0" y="41415"/>
                  </a:lnTo>
                  <a:lnTo>
                    <a:pt x="9791" y="36349"/>
                  </a:lnTo>
                  <a:cubicBezTo>
                    <a:pt x="56340" y="12620"/>
                    <a:pt x="108586" y="0"/>
                    <a:pt x="160922"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3" name="图片 10"/>
          <p:cNvPicPr>
            <a:picLocks noChangeAspect="1"/>
          </p:cNvPicPr>
          <p:nvPr>
            <p:custDataLst>
              <p:tags r:id="rId7"/>
            </p:custDataLst>
          </p:nvPr>
        </p:nvPicPr>
        <p:blipFill>
          <a:blip r:embed="rId8"/>
          <a:srcRect b="51758"/>
          <a:stretch>
            <a:fillRect/>
          </a:stretch>
        </p:blipFill>
        <p:spPr>
          <a:xfrm>
            <a:off x="154305" y="1115695"/>
            <a:ext cx="6394450" cy="4057650"/>
          </a:xfrm>
          <a:prstGeom prst="rect">
            <a:avLst/>
          </a:prstGeom>
          <a:noFill/>
          <a:ln>
            <a:noFill/>
          </a:ln>
        </p:spPr>
      </p:pic>
      <p:sp>
        <p:nvSpPr>
          <p:cNvPr id="7" name="文本框 6"/>
          <p:cNvSpPr txBox="1"/>
          <p:nvPr/>
        </p:nvSpPr>
        <p:spPr>
          <a:xfrm>
            <a:off x="1070610" y="5380990"/>
            <a:ext cx="4519295" cy="922020"/>
          </a:xfrm>
          <a:prstGeom prst="rect">
            <a:avLst/>
          </a:prstGeom>
          <a:noFill/>
        </p:spPr>
        <p:txBody>
          <a:bodyPr wrap="square" rtlCol="0">
            <a:spAutoFit/>
          </a:bodyPr>
          <a:p>
            <a:r>
              <a:rPr lang="zh-CN" altLang="en-US"/>
              <a:t>最优划分双层模块的拓扑和功能分析</a:t>
            </a:r>
            <a:endParaRPr lang="zh-CN" altLang="en-US"/>
          </a:p>
          <a:p>
            <a:r>
              <a:rPr lang="zh-CN" altLang="en-US"/>
              <a:t> (A) L6级别100个模块的聚类系数分布。水平线表示平均聚类系数</a:t>
            </a:r>
            <a:endParaRPr lang="zh-CN" altLang="en-US"/>
          </a:p>
        </p:txBody>
      </p:sp>
      <p:sp>
        <p:nvSpPr>
          <p:cNvPr id="11" name="文本框 10"/>
          <p:cNvSpPr txBox="1"/>
          <p:nvPr/>
        </p:nvSpPr>
        <p:spPr>
          <a:xfrm>
            <a:off x="7606665" y="1542415"/>
            <a:ext cx="3918585" cy="829945"/>
          </a:xfrm>
          <a:prstGeom prst="rect">
            <a:avLst/>
          </a:prstGeom>
          <a:noFill/>
        </p:spPr>
        <p:txBody>
          <a:bodyPr wrap="square" rtlCol="0">
            <a:spAutoFit/>
          </a:bodyPr>
          <a:p>
            <a:r>
              <a:rPr lang="zh-CN" altLang="en-US" sz="2400"/>
              <a:t>首先，分析L6中100个模块的</a:t>
            </a:r>
            <a:r>
              <a:rPr lang="zh-CN" altLang="en-US" sz="2400" b="1"/>
              <a:t>聚类系数变化</a:t>
            </a:r>
            <a:r>
              <a:rPr lang="zh-CN" altLang="en-US" sz="2400"/>
              <a:t>（图</a:t>
            </a:r>
            <a:r>
              <a:rPr lang="en-US" altLang="zh-CN" sz="2400"/>
              <a:t>A</a:t>
            </a:r>
            <a:r>
              <a:rPr lang="zh-CN" altLang="en-US" sz="2400"/>
              <a:t>）。</a:t>
            </a:r>
            <a:endParaRPr lang="zh-CN" altLang="en-US" sz="2400"/>
          </a:p>
        </p:txBody>
      </p:sp>
      <p:sp>
        <p:nvSpPr>
          <p:cNvPr id="12" name="文本框 11"/>
          <p:cNvSpPr txBox="1"/>
          <p:nvPr/>
        </p:nvSpPr>
        <p:spPr>
          <a:xfrm>
            <a:off x="7606665" y="3604895"/>
            <a:ext cx="3969385" cy="1568450"/>
          </a:xfrm>
          <a:prstGeom prst="rect">
            <a:avLst/>
          </a:prstGeom>
          <a:noFill/>
        </p:spPr>
        <p:txBody>
          <a:bodyPr wrap="square" rtlCol="0">
            <a:spAutoFit/>
          </a:bodyPr>
          <a:p>
            <a:r>
              <a:rPr lang="zh-CN" altLang="en-US" sz="2400"/>
              <a:t>其次，基于之前研究的结论，研究同一家族或同一簇中的miRNA</a:t>
            </a:r>
            <a:r>
              <a:rPr lang="zh-CN" altLang="en-US" sz="2400" b="1"/>
              <a:t>是否倾向于聚类在同一模块中</a:t>
            </a:r>
            <a:r>
              <a:rPr lang="zh-CN" altLang="en-US" sz="2400"/>
              <a:t>。</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12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53" presetClass="entr" presetSubtype="16" fill="hold" nodeType="withEffect">
                                  <p:stCondLst>
                                    <p:cond delay="2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50" fill="hold"/>
                                        <p:tgtEl>
                                          <p:spTgt spid="36"/>
                                        </p:tgtEl>
                                        <p:attrNameLst>
                                          <p:attrName>ppt_w</p:attrName>
                                        </p:attrNameLst>
                                      </p:cBhvr>
                                      <p:tavLst>
                                        <p:tav tm="0">
                                          <p:val>
                                            <p:fltVal val="0"/>
                                          </p:val>
                                        </p:tav>
                                        <p:tav tm="100000">
                                          <p:val>
                                            <p:strVal val="#ppt_w"/>
                                          </p:val>
                                        </p:tav>
                                      </p:tavLst>
                                    </p:anim>
                                    <p:anim calcmode="lin" valueType="num">
                                      <p:cBhvr>
                                        <p:cTn id="17" dur="750" fill="hold"/>
                                        <p:tgtEl>
                                          <p:spTgt spid="36"/>
                                        </p:tgtEl>
                                        <p:attrNameLst>
                                          <p:attrName>ppt_h</p:attrName>
                                        </p:attrNameLst>
                                      </p:cBhvr>
                                      <p:tavLst>
                                        <p:tav tm="0">
                                          <p:val>
                                            <p:fltVal val="0"/>
                                          </p:val>
                                        </p:tav>
                                        <p:tav tm="100000">
                                          <p:val>
                                            <p:strVal val="#ppt_h"/>
                                          </p:val>
                                        </p:tav>
                                      </p:tavLst>
                                    </p:anim>
                                    <p:animEffect transition="in" filter="fade">
                                      <p:cBhvr>
                                        <p:cTn id="18"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9399270" cy="908048"/>
            <a:chOff x="338667" y="3"/>
            <a:chExt cx="939927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849312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大豆miRNA-基因网络应用</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功能富集分析</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custDataLst>
              <p:tags r:id="rId1"/>
            </p:custDataLst>
          </p:nvPr>
        </p:nvGrpSpPr>
        <p:grpSpPr>
          <a:xfrm>
            <a:off x="5948559" y="1542679"/>
            <a:ext cx="659669" cy="664528"/>
            <a:chOff x="4712849" y="1264285"/>
            <a:chExt cx="659669" cy="664528"/>
          </a:xfrm>
        </p:grpSpPr>
        <p:sp>
          <p:nvSpPr>
            <p:cNvPr id="34"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3"/>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3" name="图片 10"/>
          <p:cNvPicPr>
            <a:picLocks noChangeAspect="1"/>
          </p:cNvPicPr>
          <p:nvPr>
            <p:custDataLst>
              <p:tags r:id="rId4"/>
            </p:custDataLst>
          </p:nvPr>
        </p:nvPicPr>
        <p:blipFill>
          <a:blip r:embed="rId5"/>
          <a:srcRect t="46110"/>
          <a:stretch>
            <a:fillRect/>
          </a:stretch>
        </p:blipFill>
        <p:spPr>
          <a:xfrm>
            <a:off x="153670" y="1493520"/>
            <a:ext cx="5795645" cy="3754755"/>
          </a:xfrm>
          <a:prstGeom prst="rect">
            <a:avLst/>
          </a:prstGeom>
          <a:noFill/>
          <a:ln>
            <a:noFill/>
          </a:ln>
        </p:spPr>
      </p:pic>
      <p:sp>
        <p:nvSpPr>
          <p:cNvPr id="7" name="文本框 6"/>
          <p:cNvSpPr txBox="1"/>
          <p:nvPr/>
        </p:nvSpPr>
        <p:spPr>
          <a:xfrm>
            <a:off x="1070610" y="5289550"/>
            <a:ext cx="4519295" cy="1198880"/>
          </a:xfrm>
          <a:prstGeom prst="rect">
            <a:avLst/>
          </a:prstGeom>
          <a:noFill/>
        </p:spPr>
        <p:txBody>
          <a:bodyPr wrap="square" rtlCol="0">
            <a:spAutoFit/>
          </a:bodyPr>
          <a:p>
            <a:r>
              <a:rPr lang="zh-CN" altLang="en-US"/>
              <a:t>图5. 最优划分双层模块的拓扑和功能分析， (B) L6级别100个模块的GO功能富集统计。插图饼图显示了富集（颜色填充）和未富集（蓝色填充）模块的百分比</a:t>
            </a:r>
            <a:endParaRPr lang="zh-CN" altLang="en-US"/>
          </a:p>
        </p:txBody>
      </p:sp>
      <p:sp>
        <p:nvSpPr>
          <p:cNvPr id="11" name="文本框 10"/>
          <p:cNvSpPr txBox="1"/>
          <p:nvPr/>
        </p:nvSpPr>
        <p:spPr>
          <a:xfrm>
            <a:off x="6934200" y="1542415"/>
            <a:ext cx="4483735" cy="4831080"/>
          </a:xfrm>
          <a:prstGeom prst="rect">
            <a:avLst/>
          </a:prstGeom>
          <a:noFill/>
        </p:spPr>
        <p:txBody>
          <a:bodyPr wrap="square" rtlCol="0">
            <a:spAutoFit/>
          </a:bodyPr>
          <a:p>
            <a:r>
              <a:rPr sz="2800"/>
              <a:t>为了估计通过伪3D聚类算法提取的模块中的基因是否显著富集，我们对</a:t>
            </a:r>
            <a:r>
              <a:rPr sz="2800" b="1"/>
              <a:t>L6的100个双层模块基于基因本体（GO）注释进行了功能富集分析。</a:t>
            </a:r>
            <a:endParaRPr sz="2800" b="1"/>
          </a:p>
          <a:p>
            <a:r>
              <a:rPr sz="2800"/>
              <a:t>具体而言，96个模块在BP中富集，89个模块在MF中富集，83个模块在CC中富集，覆盖了每个模块平均91%的基因</a:t>
            </a:r>
            <a:endParaRPr sz="280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12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9942830" cy="908048"/>
            <a:chOff x="338667" y="3"/>
            <a:chExt cx="994283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903668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大豆miRNA-基因网络应用</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大豆脂肪酸合成案例研究</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1"/>
            </p:custDataLst>
          </p:nvPr>
        </p:nvGrpSpPr>
        <p:grpSpPr>
          <a:xfrm>
            <a:off x="5826639" y="1083316"/>
            <a:ext cx="659669" cy="664528"/>
            <a:chOff x="4712849" y="1264285"/>
            <a:chExt cx="659669" cy="664528"/>
          </a:xfrm>
        </p:grpSpPr>
        <p:sp>
          <p:nvSpPr>
            <p:cNvPr id="40"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3"/>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4"/>
            </p:custDataLst>
          </p:nvPr>
        </p:nvSpPr>
        <p:spPr>
          <a:xfrm>
            <a:off x="6769100" y="1158240"/>
            <a:ext cx="4754245" cy="3594735"/>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首先分析了编码23种关键酶的177个基因在L6的100个</a:t>
            </a:r>
            <a:r>
              <a:rPr sz="2400" b="1">
                <a:latin typeface="Arial" panose="020B0604020202020204" pitchFamily="34" charset="0"/>
                <a:ea typeface="微软雅黑" panose="020B0503020204020204" pitchFamily="34" charset="-122"/>
                <a:sym typeface="Arial" panose="020B0604020202020204" pitchFamily="34" charset="0"/>
              </a:rPr>
              <a:t>双层模块中的分布</a:t>
            </a:r>
            <a:r>
              <a:rPr lang="zh-CN" sz="2400">
                <a:latin typeface="Arial" panose="020B0604020202020204" pitchFamily="34" charset="0"/>
                <a:ea typeface="微软雅黑" panose="020B0503020204020204" pitchFamily="34" charset="-122"/>
                <a:sym typeface="Arial" panose="020B0604020202020204" pitchFamily="34" charset="0"/>
              </a:rPr>
              <a:t>，</a:t>
            </a:r>
            <a:r>
              <a:rPr lang="zh-CN" altLang="en-US" sz="2400">
                <a:latin typeface="Arial" panose="020B0604020202020204" pitchFamily="34" charset="0"/>
                <a:ea typeface="微软雅黑" panose="020B0503020204020204" pitchFamily="34" charset="-122"/>
                <a:sym typeface="Arial" panose="020B0604020202020204" pitchFamily="34" charset="0"/>
              </a:rPr>
              <a:t>并</a:t>
            </a:r>
            <a:r>
              <a:rPr lang="zh-CN" sz="2400">
                <a:latin typeface="Arial" panose="020B0604020202020204" pitchFamily="34" charset="0"/>
                <a:ea typeface="微软雅黑" panose="020B0503020204020204" pitchFamily="34" charset="-122"/>
                <a:sym typeface="Arial" panose="020B0604020202020204" pitchFamily="34" charset="0"/>
              </a:rPr>
              <a:t>使用177个基因和102种miRNA类型，从全局大豆miRNA-基因双层网络中提取了一个关于脂肪合成的子网络。</a:t>
            </a:r>
            <a:endParaRPr lang="zh-CN"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4" name="文本框 3"/>
          <p:cNvSpPr txBox="1"/>
          <p:nvPr/>
        </p:nvSpPr>
        <p:spPr>
          <a:xfrm>
            <a:off x="338455" y="5290820"/>
            <a:ext cx="6096000" cy="368300"/>
          </a:xfrm>
          <a:prstGeom prst="rect">
            <a:avLst/>
          </a:prstGeom>
          <a:noFill/>
        </p:spPr>
        <p:txBody>
          <a:bodyPr wrap="square" rtlCol="0" anchor="t">
            <a:spAutoFit/>
          </a:bodyPr>
          <a:p>
            <a:r>
              <a:rPr lang="zh-CN" altLang="en-US"/>
              <a:t>图6. 大豆脂肪合成miRNA-基因双层子网络的图示</a:t>
            </a:r>
            <a:endParaRPr lang="zh-CN" altLang="en-US"/>
          </a:p>
        </p:txBody>
      </p:sp>
      <p:pic>
        <p:nvPicPr>
          <p:cNvPr id="11" name="图片 11"/>
          <p:cNvPicPr>
            <a:picLocks noChangeAspect="1"/>
          </p:cNvPicPr>
          <p:nvPr>
            <p:custDataLst>
              <p:tags r:id="rId5"/>
            </p:custDataLst>
          </p:nvPr>
        </p:nvPicPr>
        <p:blipFill>
          <a:blip r:embed="rId6"/>
          <a:stretch>
            <a:fillRect/>
          </a:stretch>
        </p:blipFill>
        <p:spPr>
          <a:xfrm>
            <a:off x="179705" y="1534160"/>
            <a:ext cx="5363845" cy="3218815"/>
          </a:xfrm>
          <a:prstGeom prst="rect">
            <a:avLst/>
          </a:prstGeom>
          <a:noFill/>
          <a:ln>
            <a:noFill/>
          </a:ln>
        </p:spPr>
      </p:pic>
      <p:sp>
        <p:nvSpPr>
          <p:cNvPr id="5" name="文本框 4"/>
          <p:cNvSpPr txBox="1"/>
          <p:nvPr/>
        </p:nvSpPr>
        <p:spPr>
          <a:xfrm>
            <a:off x="6883400" y="4668520"/>
            <a:ext cx="4639945" cy="1612900"/>
          </a:xfrm>
          <a:prstGeom prst="rect">
            <a:avLst/>
          </a:prstGeom>
          <a:noFill/>
        </p:spPr>
        <p:txBody>
          <a:bodyPr wrap="square" rtlCol="0">
            <a:noAutofit/>
          </a:bodyPr>
          <a:p>
            <a:pPr indent="0" fontAlgn="auto">
              <a:lnSpc>
                <a:spcPct val="130000"/>
              </a:lnSpc>
            </a:pPr>
            <a:r>
              <a:rPr lang="zh-CN" altLang="en-US" sz="2400"/>
              <a:t>辐射状模块</a:t>
            </a:r>
            <a:r>
              <a:rPr lang="zh-CN" altLang="en-US" sz="2400" b="1"/>
              <a:t>并非完全独立</a:t>
            </a:r>
            <a:r>
              <a:rPr lang="zh-CN" altLang="en-US" sz="2400"/>
              <a:t>，编码相同类型酶的模块相互连接，形成一个完整的模块网络（图</a:t>
            </a:r>
            <a:r>
              <a:rPr lang="en-US" altLang="zh-CN" sz="2400"/>
              <a:t>6</a:t>
            </a:r>
            <a:r>
              <a:rPr lang="zh-CN" altLang="en-US" sz="2400"/>
              <a:t>左下层）</a:t>
            </a:r>
            <a:endParaRPr lang="zh-CN" altLang="en-US" sz="2400"/>
          </a:p>
        </p:txBody>
      </p:sp>
      <p:grpSp>
        <p:nvGrpSpPr>
          <p:cNvPr id="6" name="组合 5"/>
          <p:cNvGrpSpPr/>
          <p:nvPr>
            <p:custDataLst>
              <p:tags r:id="rId7"/>
            </p:custDataLst>
          </p:nvPr>
        </p:nvGrpSpPr>
        <p:grpSpPr>
          <a:xfrm>
            <a:off x="5826639" y="4678051"/>
            <a:ext cx="659669" cy="664528"/>
            <a:chOff x="4712849" y="1264285"/>
            <a:chExt cx="659669" cy="664528"/>
          </a:xfrm>
        </p:grpSpPr>
        <p:sp>
          <p:nvSpPr>
            <p:cNvPr id="7" name="圆形"/>
            <p:cNvSpPr>
              <a:spLocks noChangeArrowheads="1"/>
            </p:cNvSpPr>
            <p:nvPr>
              <p:custDataLst>
                <p:tags r:id="rId8"/>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书"/>
            <p:cNvSpPr>
              <a:spLocks noChangeAspect="1"/>
            </p:cNvSpPr>
            <p:nvPr>
              <p:custDataLst>
                <p:tags r:id="rId9"/>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28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par>
                                <p:cTn id="14" presetID="53" presetClass="entr" presetSubtype="16" fill="hold" nodeType="withEffect">
                                  <p:stCondLst>
                                    <p:cond delay="2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750" fill="hold"/>
                                        <p:tgtEl>
                                          <p:spTgt spid="6"/>
                                        </p:tgtEl>
                                        <p:attrNameLst>
                                          <p:attrName>ppt_w</p:attrName>
                                        </p:attrNameLst>
                                      </p:cBhvr>
                                      <p:tavLst>
                                        <p:tav tm="0">
                                          <p:val>
                                            <p:fltVal val="0"/>
                                          </p:val>
                                        </p:tav>
                                        <p:tav tm="100000">
                                          <p:val>
                                            <p:strVal val="#ppt_w"/>
                                          </p:val>
                                        </p:tav>
                                      </p:tavLst>
                                    </p:anim>
                                    <p:anim calcmode="lin" valueType="num">
                                      <p:cBhvr>
                                        <p:cTn id="17" dur="750" fill="hold"/>
                                        <p:tgtEl>
                                          <p:spTgt spid="6"/>
                                        </p:tgtEl>
                                        <p:attrNameLst>
                                          <p:attrName>ppt_h</p:attrName>
                                        </p:attrNameLst>
                                      </p:cBhvr>
                                      <p:tavLst>
                                        <p:tav tm="0">
                                          <p:val>
                                            <p:fltVal val="0"/>
                                          </p:val>
                                        </p:tav>
                                        <p:tav tm="100000">
                                          <p:val>
                                            <p:strVal val="#ppt_h"/>
                                          </p:val>
                                        </p:tav>
                                      </p:tavLst>
                                    </p:anim>
                                    <p:animEffect transition="in" filter="fade">
                                      <p:cBhvr>
                                        <p:cTn id="18"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2" cstate="screen"/>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7185"/>
            </a:xfrm>
            <a:prstGeom prst="rect">
              <a:avLst/>
            </a:prstGeom>
            <a:noFill/>
          </p:spPr>
          <p:txBody>
            <a:bodyPr wrap="square" rtlCol="0">
              <a:spAutoFit/>
            </a:bodyPr>
            <a:lstStyle/>
            <a:p>
              <a:pPr algn="dist" defTabSz="457200"/>
              <a:r>
                <a:rPr lang="en-US" altLang="zh-CN" sz="1600" smtClean="0">
                  <a:latin typeface="Arial" panose="020B0604020202020204" pitchFamily="34" charset="0"/>
                  <a:ea typeface="微软雅黑" panose="020B0503020204020204" pitchFamily="34" charset="-122"/>
                  <a:sym typeface="Arial" panose="020B0604020202020204" pitchFamily="34" charset="0"/>
                </a:rPr>
                <a:t>Part Five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1990725" y="3116580"/>
            <a:ext cx="8192135"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人类miRNA-基因网络应用</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47"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8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anim calcmode="lin" valueType="num">
                                      <p:cBhvr>
                                        <p:cTn id="16" dur="750" fill="hold"/>
                                        <p:tgtEl>
                                          <p:spTgt spid="2"/>
                                        </p:tgtEl>
                                        <p:attrNameLst>
                                          <p:attrName>ppt_x</p:attrName>
                                        </p:attrNameLst>
                                      </p:cBhvr>
                                      <p:tavLst>
                                        <p:tav tm="0">
                                          <p:val>
                                            <p:strVal val="#ppt_x"/>
                                          </p:val>
                                        </p:tav>
                                        <p:tav tm="100000">
                                          <p:val>
                                            <p:strVal val="#ppt_x"/>
                                          </p:val>
                                        </p:tav>
                                      </p:tavLst>
                                    </p:anim>
                                    <p:anim calcmode="lin" valueType="num">
                                      <p:cBhvr>
                                        <p:cTn id="17" dur="750" fill="hold"/>
                                        <p:tgtEl>
                                          <p:spTgt spid="2"/>
                                        </p:tgtEl>
                                        <p:attrNameLst>
                                          <p:attrName>ppt_y</p:attrName>
                                        </p:attrNameLst>
                                      </p:cBhvr>
                                      <p:tavLst>
                                        <p:tav tm="0">
                                          <p:val>
                                            <p:strVal val="#ppt_y+.1"/>
                                          </p:val>
                                        </p:tav>
                                        <p:tav tm="100000">
                                          <p:val>
                                            <p:strVal val="#ppt_y"/>
                                          </p:val>
                                        </p:tav>
                                      </p:tavLst>
                                    </p:anim>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14"/>
                                        </p:tgtEl>
                                        <p:attrNameLst>
                                          <p:attrName>style.visibility</p:attrName>
                                        </p:attrNameLst>
                                      </p:cBhvr>
                                      <p:to>
                                        <p:strVal val="visible"/>
                                      </p:to>
                                    </p:set>
                                    <p:anim calcmode="lin" valueType="num">
                                      <p:cBhvr>
                                        <p:cTn id="20" dur="750" fill="hold"/>
                                        <p:tgtEl>
                                          <p:spTgt spid="14"/>
                                        </p:tgtEl>
                                        <p:attrNameLst>
                                          <p:attrName>ppt_w</p:attrName>
                                        </p:attrNameLst>
                                      </p:cBhvr>
                                      <p:tavLst>
                                        <p:tav tm="0">
                                          <p:val>
                                            <p:strVal val="#ppt_w+.3"/>
                                          </p:val>
                                        </p:tav>
                                        <p:tav tm="100000">
                                          <p:val>
                                            <p:strVal val="#ppt_w"/>
                                          </p:val>
                                        </p:tav>
                                      </p:tavLst>
                                    </p:anim>
                                    <p:anim calcmode="lin" valueType="num">
                                      <p:cBhvr>
                                        <p:cTn id="21" dur="750" fill="hold"/>
                                        <p:tgtEl>
                                          <p:spTgt spid="14"/>
                                        </p:tgtEl>
                                        <p:attrNameLst>
                                          <p:attrName>ppt_h</p:attrName>
                                        </p:attrNameLst>
                                      </p:cBhvr>
                                      <p:tavLst>
                                        <p:tav tm="0">
                                          <p:val>
                                            <p:strVal val="#ppt_h"/>
                                          </p:val>
                                        </p:tav>
                                        <p:tav tm="100000">
                                          <p:val>
                                            <p:strVal val="#ppt_h"/>
                                          </p:val>
                                        </p:tav>
                                      </p:tavLst>
                                    </p:anim>
                                    <p:animEffect transition="in" filter="fade">
                                      <p:cBhvr>
                                        <p:cTn id="22" dur="750"/>
                                        <p:tgtEl>
                                          <p:spTgt spid="14"/>
                                        </p:tgtEl>
                                      </p:cBhvr>
                                    </p:animEffect>
                                  </p:childTnLst>
                                </p:cTn>
                              </p:par>
                              <p:par>
                                <p:cTn id="23" presetID="16" presetClass="entr" presetSubtype="37" fill="hold" nodeType="withEffect">
                                  <p:stCondLst>
                                    <p:cond delay="160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9942830" cy="908048"/>
            <a:chOff x="338667" y="3"/>
            <a:chExt cx="994283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903668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人类miRNA-基因网络</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——揭示伪3D聚类的一致鲁棒性</a:t>
              </a:r>
              <a:endPar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1"/>
            </p:custDataLst>
          </p:nvPr>
        </p:nvGrpSpPr>
        <p:grpSpPr>
          <a:xfrm>
            <a:off x="907294" y="1320806"/>
            <a:ext cx="659669" cy="664528"/>
            <a:chOff x="4712849" y="1264285"/>
            <a:chExt cx="659669" cy="664528"/>
          </a:xfrm>
        </p:grpSpPr>
        <p:sp>
          <p:nvSpPr>
            <p:cNvPr id="40"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3"/>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4"/>
            </p:custDataLst>
          </p:nvPr>
        </p:nvSpPr>
        <p:spPr>
          <a:xfrm>
            <a:off x="1912620" y="2687320"/>
            <a:ext cx="7825105" cy="3594735"/>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伪3D聚类算法将该人类双层网络划分为14个不同的层次，</a:t>
            </a:r>
            <a:r>
              <a:rPr sz="2400" b="1">
                <a:latin typeface="Arial" panose="020B0604020202020204" pitchFamily="34" charset="0"/>
                <a:ea typeface="微软雅黑" panose="020B0503020204020204" pitchFamily="34" charset="-122"/>
                <a:sym typeface="Arial" panose="020B0604020202020204" pitchFamily="34" charset="0"/>
              </a:rPr>
              <a:t>基于模块度测量的最优划分</a:t>
            </a:r>
            <a:r>
              <a:rPr sz="2400">
                <a:latin typeface="Arial" panose="020B0604020202020204" pitchFamily="34" charset="0"/>
                <a:ea typeface="微软雅黑" panose="020B0503020204020204" pitchFamily="34" charset="-122"/>
                <a:sym typeface="Arial" panose="020B0604020202020204" pitchFamily="34" charset="0"/>
              </a:rPr>
              <a:t>为第14层（L14）。在L14，人类miRNA-基因双层网络被划分为37个重叠双层模块。L14每个模块平均包含696个基因和158个miRNA，平均凝聚性为0.4404，平均聚类系数为0.4343。</a:t>
            </a:r>
            <a:endParaRPr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3" name="文本框 2"/>
          <p:cNvSpPr txBox="1"/>
          <p:nvPr/>
        </p:nvSpPr>
        <p:spPr>
          <a:xfrm>
            <a:off x="1912620" y="1320800"/>
            <a:ext cx="7824470" cy="829945"/>
          </a:xfrm>
          <a:prstGeom prst="rect">
            <a:avLst/>
          </a:prstGeom>
          <a:noFill/>
        </p:spPr>
        <p:txBody>
          <a:bodyPr wrap="square" rtlCol="0">
            <a:spAutoFit/>
          </a:bodyPr>
          <a:p>
            <a:r>
              <a:rPr lang="zh-CN" altLang="en-US" sz="2400" b="1">
                <a:solidFill>
                  <a:schemeClr val="accent1"/>
                </a:solidFill>
              </a:rPr>
              <a:t>进一步采用更具信息量的人类双层网络来更好地说明伪3D聚类算法的实用性和生物学意义</a:t>
            </a:r>
            <a:endParaRPr lang="zh-CN" altLang="en-US" sz="2400" b="1">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28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9942830" cy="908048"/>
            <a:chOff x="338667" y="3"/>
            <a:chExt cx="994283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903668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人类miRNA-基因网络</a:t>
              </a:r>
              <a:r>
                <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——揭示伪3D聚类的一致鲁棒性</a:t>
              </a:r>
              <a:endParaRPr lang="en-US" alt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1"/>
            </p:custDataLst>
          </p:nvPr>
        </p:nvGrpSpPr>
        <p:grpSpPr>
          <a:xfrm>
            <a:off x="907294" y="1320806"/>
            <a:ext cx="659669" cy="664528"/>
            <a:chOff x="4712849" y="1264285"/>
            <a:chExt cx="659669" cy="664528"/>
          </a:xfrm>
        </p:grpSpPr>
        <p:sp>
          <p:nvSpPr>
            <p:cNvPr id="40"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3"/>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4"/>
            </p:custDataLst>
          </p:nvPr>
        </p:nvSpPr>
        <p:spPr>
          <a:xfrm>
            <a:off x="1912620" y="2280285"/>
            <a:ext cx="7825105" cy="3594735"/>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对每个模块的基因集分别进行</a:t>
            </a:r>
            <a:r>
              <a:rPr sz="2400" b="1">
                <a:latin typeface="Arial" panose="020B0604020202020204" pitchFamily="34" charset="0"/>
                <a:ea typeface="微软雅黑" panose="020B0503020204020204" pitchFamily="34" charset="-122"/>
                <a:sym typeface="Arial" panose="020B0604020202020204" pitchFamily="34" charset="0"/>
              </a:rPr>
              <a:t>GO富集分析</a:t>
            </a:r>
            <a:r>
              <a:rPr sz="2400">
                <a:latin typeface="Arial" panose="020B0604020202020204" pitchFamily="34" charset="0"/>
                <a:ea typeface="微软雅黑" panose="020B0503020204020204" pitchFamily="34" charset="-122"/>
                <a:sym typeface="Arial" panose="020B0604020202020204" pitchFamily="34" charset="0"/>
              </a:rPr>
              <a:t>，以调查富集的功能。合并前十个富集的GO术语以比较模块对之间的功能相似性。然后基于功能富集和伪3D划分进行了层次聚类以比较它们的一致性。我们发现所有模块基于这两种独立信息完全聚类为相同的三个簇。结果表明，伪3D聚类算法可以生成与功能富集显著一致的双层网络划分（共识得分=1.0，P值&lt;2.2e-16）。</a:t>
            </a:r>
            <a:endParaRPr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3" name="文本框 2"/>
          <p:cNvSpPr txBox="1"/>
          <p:nvPr/>
        </p:nvSpPr>
        <p:spPr>
          <a:xfrm>
            <a:off x="1912620" y="1320800"/>
            <a:ext cx="7824470" cy="829945"/>
          </a:xfrm>
          <a:prstGeom prst="rect">
            <a:avLst/>
          </a:prstGeom>
          <a:noFill/>
        </p:spPr>
        <p:txBody>
          <a:bodyPr wrap="square" rtlCol="0">
            <a:spAutoFit/>
          </a:bodyPr>
          <a:p>
            <a:r>
              <a:rPr lang="zh-CN" altLang="en-US" sz="2400" b="1">
                <a:solidFill>
                  <a:schemeClr val="accent1"/>
                </a:solidFill>
              </a:rPr>
              <a:t>进一步说明伪3D聚类算法如何与功能类别一致地聚类人类双层网络</a:t>
            </a:r>
            <a:endParaRPr lang="zh-CN" altLang="en-US" sz="2400" b="1">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28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2" cstate="screen"/>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7185"/>
            </a:xfrm>
            <a:prstGeom prst="rect">
              <a:avLst/>
            </a:prstGeom>
            <a:noFill/>
          </p:spPr>
          <p:txBody>
            <a:bodyPr wrap="square" rtlCol="0">
              <a:spAutoFit/>
            </a:bodyPr>
            <a:lstStyle/>
            <a:p>
              <a:pPr algn="dist" defTabSz="457200"/>
              <a:r>
                <a:rPr lang="en-US" altLang="zh-CN" sz="1600" smtClean="0">
                  <a:latin typeface="Arial" panose="020B0604020202020204" pitchFamily="34" charset="0"/>
                  <a:ea typeface="微软雅黑" panose="020B0503020204020204" pitchFamily="34" charset="-122"/>
                  <a:sym typeface="Arial" panose="020B0604020202020204" pitchFamily="34" charset="0"/>
                </a:rPr>
                <a:t>Part Six</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5087620" y="3116580"/>
            <a:ext cx="1827530"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总结</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47"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8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anim calcmode="lin" valueType="num">
                                      <p:cBhvr>
                                        <p:cTn id="16" dur="750" fill="hold"/>
                                        <p:tgtEl>
                                          <p:spTgt spid="2"/>
                                        </p:tgtEl>
                                        <p:attrNameLst>
                                          <p:attrName>ppt_x</p:attrName>
                                        </p:attrNameLst>
                                      </p:cBhvr>
                                      <p:tavLst>
                                        <p:tav tm="0">
                                          <p:val>
                                            <p:strVal val="#ppt_x"/>
                                          </p:val>
                                        </p:tav>
                                        <p:tav tm="100000">
                                          <p:val>
                                            <p:strVal val="#ppt_x"/>
                                          </p:val>
                                        </p:tav>
                                      </p:tavLst>
                                    </p:anim>
                                    <p:anim calcmode="lin" valueType="num">
                                      <p:cBhvr>
                                        <p:cTn id="17" dur="750" fill="hold"/>
                                        <p:tgtEl>
                                          <p:spTgt spid="2"/>
                                        </p:tgtEl>
                                        <p:attrNameLst>
                                          <p:attrName>ppt_y</p:attrName>
                                        </p:attrNameLst>
                                      </p:cBhvr>
                                      <p:tavLst>
                                        <p:tav tm="0">
                                          <p:val>
                                            <p:strVal val="#ppt_y+.1"/>
                                          </p:val>
                                        </p:tav>
                                        <p:tav tm="100000">
                                          <p:val>
                                            <p:strVal val="#ppt_y"/>
                                          </p:val>
                                        </p:tav>
                                      </p:tavLst>
                                    </p:anim>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14"/>
                                        </p:tgtEl>
                                        <p:attrNameLst>
                                          <p:attrName>style.visibility</p:attrName>
                                        </p:attrNameLst>
                                      </p:cBhvr>
                                      <p:to>
                                        <p:strVal val="visible"/>
                                      </p:to>
                                    </p:set>
                                    <p:anim calcmode="lin" valueType="num">
                                      <p:cBhvr>
                                        <p:cTn id="20" dur="750" fill="hold"/>
                                        <p:tgtEl>
                                          <p:spTgt spid="14"/>
                                        </p:tgtEl>
                                        <p:attrNameLst>
                                          <p:attrName>ppt_w</p:attrName>
                                        </p:attrNameLst>
                                      </p:cBhvr>
                                      <p:tavLst>
                                        <p:tav tm="0">
                                          <p:val>
                                            <p:strVal val="#ppt_w+.3"/>
                                          </p:val>
                                        </p:tav>
                                        <p:tav tm="100000">
                                          <p:val>
                                            <p:strVal val="#ppt_w"/>
                                          </p:val>
                                        </p:tav>
                                      </p:tavLst>
                                    </p:anim>
                                    <p:anim calcmode="lin" valueType="num">
                                      <p:cBhvr>
                                        <p:cTn id="21" dur="750" fill="hold"/>
                                        <p:tgtEl>
                                          <p:spTgt spid="14"/>
                                        </p:tgtEl>
                                        <p:attrNameLst>
                                          <p:attrName>ppt_h</p:attrName>
                                        </p:attrNameLst>
                                      </p:cBhvr>
                                      <p:tavLst>
                                        <p:tav tm="0">
                                          <p:val>
                                            <p:strVal val="#ppt_h"/>
                                          </p:val>
                                        </p:tav>
                                        <p:tav tm="100000">
                                          <p:val>
                                            <p:strVal val="#ppt_h"/>
                                          </p:val>
                                        </p:tav>
                                      </p:tavLst>
                                    </p:anim>
                                    <p:animEffect transition="in" filter="fade">
                                      <p:cBhvr>
                                        <p:cTn id="22" dur="750"/>
                                        <p:tgtEl>
                                          <p:spTgt spid="14"/>
                                        </p:tgtEl>
                                      </p:cBhvr>
                                    </p:animEffect>
                                  </p:childTnLst>
                                </p:cTn>
                              </p:par>
                              <p:par>
                                <p:cTn id="23" presetID="16" presetClass="entr" presetSubtype="37" fill="hold" nodeType="withEffect">
                                  <p:stCondLst>
                                    <p:cond delay="160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2511425" cy="908048"/>
            <a:chOff x="338667" y="3"/>
            <a:chExt cx="2511425"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812" y="96523"/>
              <a:ext cx="1605280" cy="521970"/>
            </a:xfrm>
            <a:prstGeom prst="rect">
              <a:avLst/>
            </a:prstGeom>
            <a:noFill/>
          </p:spPr>
          <p:txBody>
            <a:bodyPr wrap="square" rtlCol="0">
              <a:spAutoFit/>
              <a:scene3d>
                <a:camera prst="orthographicFront"/>
                <a:lightRig rig="threePt" dir="t"/>
              </a:scene3d>
              <a:sp3d contourW="12700"/>
            </a:bodyPr>
            <a:lstStyle/>
            <a:p>
              <a:pPr algn="dist" defTabSz="457200"/>
              <a:r>
                <a:rPr 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rPr>
                <a:t>总结</a:t>
              </a:r>
              <a:endParaRPr lang="zh-CN"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custDataLst>
              <p:tags r:id="rId1"/>
            </p:custDataLst>
          </p:nvPr>
        </p:nvGrpSpPr>
        <p:grpSpPr>
          <a:xfrm>
            <a:off x="1244479" y="1534166"/>
            <a:ext cx="659669" cy="664528"/>
            <a:chOff x="4712849" y="1264285"/>
            <a:chExt cx="659669" cy="664528"/>
          </a:xfrm>
        </p:grpSpPr>
        <p:sp>
          <p:nvSpPr>
            <p:cNvPr id="40"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书"/>
            <p:cNvSpPr>
              <a:spLocks noChangeAspect="1"/>
            </p:cNvSpPr>
            <p:nvPr>
              <p:custDataLst>
                <p:tags r:id="rId3"/>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76" name="同时，学校公派留学生人数总数位居“985高校”前列"/>
          <p:cNvSpPr txBox="1"/>
          <p:nvPr>
            <p:custDataLst>
              <p:tags r:id="rId4"/>
            </p:custDataLst>
          </p:nvPr>
        </p:nvSpPr>
        <p:spPr>
          <a:xfrm>
            <a:off x="2486660" y="1534160"/>
            <a:ext cx="7482205" cy="1543050"/>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sz="2800">
                <a:latin typeface="Arial" panose="020B0604020202020204" pitchFamily="34" charset="0"/>
                <a:ea typeface="微软雅黑" panose="020B0503020204020204" pitchFamily="34" charset="-122"/>
                <a:sym typeface="Arial" panose="020B0604020202020204" pitchFamily="34" charset="0"/>
              </a:rPr>
              <a:t>伪3D聚群算法成功地将植物和人类的双层网络聚类为</a:t>
            </a:r>
            <a:r>
              <a:rPr sz="2800" b="1">
                <a:latin typeface="Arial" panose="020B0604020202020204" pitchFamily="34" charset="0"/>
                <a:ea typeface="微软雅黑" panose="020B0503020204020204" pitchFamily="34" charset="-122"/>
                <a:sym typeface="Arial" panose="020B0604020202020204" pitchFamily="34" charset="0"/>
              </a:rPr>
              <a:t>层次化组织和重叠的高拓扑凝聚双层模块</a:t>
            </a:r>
            <a:endParaRPr sz="2800" b="1">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5" name="文本框 4"/>
          <p:cNvSpPr txBox="1"/>
          <p:nvPr/>
        </p:nvSpPr>
        <p:spPr>
          <a:xfrm>
            <a:off x="2486660" y="3792855"/>
            <a:ext cx="7482205" cy="1612900"/>
          </a:xfrm>
          <a:prstGeom prst="rect">
            <a:avLst/>
          </a:prstGeom>
          <a:noFill/>
        </p:spPr>
        <p:txBody>
          <a:bodyPr wrap="square" rtlCol="0">
            <a:noAutofit/>
          </a:bodyPr>
          <a:p>
            <a:pPr indent="0" fontAlgn="auto">
              <a:lnSpc>
                <a:spcPct val="130000"/>
              </a:lnSpc>
            </a:pPr>
            <a:r>
              <a:rPr sz="2800"/>
              <a:t>此外，功能富集分析以及从数据库检索和文献收集得出的生物学证据证明了其在从</a:t>
            </a:r>
            <a:r>
              <a:rPr sz="2800" b="1"/>
              <a:t>双层网络识别</a:t>
            </a:r>
            <a:r>
              <a:rPr sz="2800"/>
              <a:t>具有</a:t>
            </a:r>
            <a:r>
              <a:rPr sz="2800" b="1"/>
              <a:t>功能一致性</a:t>
            </a:r>
            <a:r>
              <a:rPr sz="2800"/>
              <a:t>的双层模块方面的出色性能</a:t>
            </a:r>
            <a:endParaRPr sz="2800"/>
          </a:p>
        </p:txBody>
      </p:sp>
      <p:grpSp>
        <p:nvGrpSpPr>
          <p:cNvPr id="6" name="组合 5"/>
          <p:cNvGrpSpPr/>
          <p:nvPr>
            <p:custDataLst>
              <p:tags r:id="rId5"/>
            </p:custDataLst>
          </p:nvPr>
        </p:nvGrpSpPr>
        <p:grpSpPr>
          <a:xfrm>
            <a:off x="1244479" y="3792861"/>
            <a:ext cx="659669" cy="664528"/>
            <a:chOff x="4712849" y="1264285"/>
            <a:chExt cx="659669" cy="664528"/>
          </a:xfrm>
        </p:grpSpPr>
        <p:sp>
          <p:nvSpPr>
            <p:cNvPr id="7" name="圆形"/>
            <p:cNvSpPr>
              <a:spLocks noChangeArrowheads="1"/>
            </p:cNvSpPr>
            <p:nvPr>
              <p:custDataLst>
                <p:tags r:id="rId6"/>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书"/>
            <p:cNvSpPr>
              <a:spLocks noChangeAspect="1"/>
            </p:cNvSpPr>
            <p:nvPr>
              <p:custDataLst>
                <p:tags r:id="rId7"/>
              </p:custDataLst>
            </p:nvPr>
          </p:nvSpPr>
          <p:spPr bwMode="auto">
            <a:xfrm>
              <a:off x="4876442" y="1477685"/>
              <a:ext cx="332482" cy="237728"/>
            </a:xfrm>
            <a:custGeom>
              <a:avLst/>
              <a:gdLst>
                <a:gd name="T0" fmla="*/ 118 w 726"/>
                <a:gd name="T1" fmla="*/ 175 h 520"/>
                <a:gd name="T2" fmla="*/ 169 w 726"/>
                <a:gd name="T3" fmla="*/ 198 h 520"/>
                <a:gd name="T4" fmla="*/ 194 w 726"/>
                <a:gd name="T5" fmla="*/ 198 h 520"/>
                <a:gd name="T6" fmla="*/ 140 w 726"/>
                <a:gd name="T7" fmla="*/ 83 h 520"/>
                <a:gd name="T8" fmla="*/ 85 w 726"/>
                <a:gd name="T9" fmla="*/ 198 h 520"/>
                <a:gd name="T10" fmla="*/ 110 w 726"/>
                <a:gd name="T11" fmla="*/ 198 h 520"/>
                <a:gd name="T12" fmla="*/ 155 w 726"/>
                <a:gd name="T13" fmla="*/ 155 h 520"/>
                <a:gd name="T14" fmla="*/ 139 w 726"/>
                <a:gd name="T15" fmla="*/ 109 h 520"/>
                <a:gd name="T16" fmla="*/ 293 w 726"/>
                <a:gd name="T17" fmla="*/ 84 h 520"/>
                <a:gd name="T18" fmla="*/ 221 w 726"/>
                <a:gd name="T19" fmla="*/ 116 h 520"/>
                <a:gd name="T20" fmla="*/ 221 w 726"/>
                <a:gd name="T21" fmla="*/ 168 h 520"/>
                <a:gd name="T22" fmla="*/ 293 w 726"/>
                <a:gd name="T23" fmla="*/ 199 h 520"/>
                <a:gd name="T24" fmla="*/ 221 w 726"/>
                <a:gd name="T25" fmla="*/ 168 h 520"/>
                <a:gd name="T26" fmla="*/ 293 w 726"/>
                <a:gd name="T27" fmla="*/ 251 h 520"/>
                <a:gd name="T28" fmla="*/ 79 w 726"/>
                <a:gd name="T29" fmla="*/ 283 h 520"/>
                <a:gd name="T30" fmla="*/ 79 w 726"/>
                <a:gd name="T31" fmla="*/ 335 h 520"/>
                <a:gd name="T32" fmla="*/ 293 w 726"/>
                <a:gd name="T33" fmla="*/ 366 h 520"/>
                <a:gd name="T34" fmla="*/ 79 w 726"/>
                <a:gd name="T35" fmla="*/ 335 h 520"/>
                <a:gd name="T36" fmla="*/ 293 w 726"/>
                <a:gd name="T37" fmla="*/ 409 h 520"/>
                <a:gd name="T38" fmla="*/ 79 w 726"/>
                <a:gd name="T39" fmla="*/ 440 h 520"/>
                <a:gd name="T40" fmla="*/ 397 w 726"/>
                <a:gd name="T41" fmla="*/ 87 h 520"/>
                <a:gd name="T42" fmla="*/ 611 w 726"/>
                <a:gd name="T43" fmla="*/ 118 h 520"/>
                <a:gd name="T44" fmla="*/ 397 w 726"/>
                <a:gd name="T45" fmla="*/ 87 h 520"/>
                <a:gd name="T46" fmla="*/ 611 w 726"/>
                <a:gd name="T47" fmla="*/ 170 h 520"/>
                <a:gd name="T48" fmla="*/ 397 w 726"/>
                <a:gd name="T49" fmla="*/ 201 h 520"/>
                <a:gd name="T50" fmla="*/ 397 w 726"/>
                <a:gd name="T51" fmla="*/ 254 h 520"/>
                <a:gd name="T52" fmla="*/ 611 w 726"/>
                <a:gd name="T53" fmla="*/ 285 h 520"/>
                <a:gd name="T54" fmla="*/ 397 w 726"/>
                <a:gd name="T55" fmla="*/ 254 h 520"/>
                <a:gd name="T56" fmla="*/ 611 w 726"/>
                <a:gd name="T57" fmla="*/ 337 h 520"/>
                <a:gd name="T58" fmla="*/ 397 w 726"/>
                <a:gd name="T59" fmla="*/ 368 h 520"/>
                <a:gd name="T60" fmla="*/ 397 w 726"/>
                <a:gd name="T61" fmla="*/ 411 h 520"/>
                <a:gd name="T62" fmla="*/ 611 w 726"/>
                <a:gd name="T63" fmla="*/ 442 h 520"/>
                <a:gd name="T64" fmla="*/ 397 w 726"/>
                <a:gd name="T65" fmla="*/ 411 h 520"/>
                <a:gd name="T66" fmla="*/ 0 w 726"/>
                <a:gd name="T67" fmla="*/ 520 h 520"/>
                <a:gd name="T68" fmla="*/ 726 w 726"/>
                <a:gd name="T69" fmla="*/ 0 h 520"/>
                <a:gd name="T70" fmla="*/ 699 w 726"/>
                <a:gd name="T71" fmla="*/ 279 h 520"/>
                <a:gd name="T72" fmla="*/ 663 w 726"/>
                <a:gd name="T73" fmla="*/ 279 h 520"/>
                <a:gd name="T74" fmla="*/ 689 w 726"/>
                <a:gd name="T75" fmla="*/ 242 h 520"/>
                <a:gd name="T76" fmla="*/ 699 w 726"/>
                <a:gd name="T77" fmla="*/ 279 h 520"/>
                <a:gd name="T78" fmla="*/ 331 w 726"/>
                <a:gd name="T79" fmla="*/ 38 h 520"/>
                <a:gd name="T80" fmla="*/ 47 w 726"/>
                <a:gd name="T81" fmla="*/ 483 h 520"/>
                <a:gd name="T82" fmla="*/ 362 w 726"/>
                <a:gd name="T83" fmla="*/ 38 h 520"/>
                <a:gd name="T84" fmla="*/ 636 w 726"/>
                <a:gd name="T85" fmla="*/ 483 h 520"/>
                <a:gd name="T86" fmla="*/ 362 w 726"/>
                <a:gd name="T87" fmla="*/ 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6" h="520">
                  <a:moveTo>
                    <a:pt x="110" y="198"/>
                  </a:moveTo>
                  <a:lnTo>
                    <a:pt x="118" y="175"/>
                  </a:lnTo>
                  <a:lnTo>
                    <a:pt x="161" y="175"/>
                  </a:lnTo>
                  <a:lnTo>
                    <a:pt x="169" y="198"/>
                  </a:lnTo>
                  <a:lnTo>
                    <a:pt x="181" y="198"/>
                  </a:lnTo>
                  <a:lnTo>
                    <a:pt x="194" y="198"/>
                  </a:lnTo>
                  <a:lnTo>
                    <a:pt x="154" y="83"/>
                  </a:lnTo>
                  <a:lnTo>
                    <a:pt x="140" y="83"/>
                  </a:lnTo>
                  <a:lnTo>
                    <a:pt x="126" y="83"/>
                  </a:lnTo>
                  <a:lnTo>
                    <a:pt x="85" y="198"/>
                  </a:lnTo>
                  <a:lnTo>
                    <a:pt x="98" y="198"/>
                  </a:lnTo>
                  <a:lnTo>
                    <a:pt x="110" y="198"/>
                  </a:lnTo>
                  <a:close/>
                  <a:moveTo>
                    <a:pt x="139" y="109"/>
                  </a:moveTo>
                  <a:lnTo>
                    <a:pt x="155" y="155"/>
                  </a:lnTo>
                  <a:lnTo>
                    <a:pt x="124" y="155"/>
                  </a:lnTo>
                  <a:lnTo>
                    <a:pt x="139" y="109"/>
                  </a:lnTo>
                  <a:close/>
                  <a:moveTo>
                    <a:pt x="221" y="84"/>
                  </a:moveTo>
                  <a:lnTo>
                    <a:pt x="293" y="84"/>
                  </a:lnTo>
                  <a:lnTo>
                    <a:pt x="293" y="116"/>
                  </a:lnTo>
                  <a:lnTo>
                    <a:pt x="221" y="116"/>
                  </a:lnTo>
                  <a:lnTo>
                    <a:pt x="221" y="84"/>
                  </a:lnTo>
                  <a:close/>
                  <a:moveTo>
                    <a:pt x="221" y="168"/>
                  </a:moveTo>
                  <a:lnTo>
                    <a:pt x="293" y="168"/>
                  </a:lnTo>
                  <a:lnTo>
                    <a:pt x="293" y="199"/>
                  </a:lnTo>
                  <a:lnTo>
                    <a:pt x="221" y="199"/>
                  </a:lnTo>
                  <a:lnTo>
                    <a:pt x="221" y="168"/>
                  </a:lnTo>
                  <a:close/>
                  <a:moveTo>
                    <a:pt x="79" y="251"/>
                  </a:moveTo>
                  <a:lnTo>
                    <a:pt x="293" y="251"/>
                  </a:lnTo>
                  <a:lnTo>
                    <a:pt x="293" y="283"/>
                  </a:lnTo>
                  <a:lnTo>
                    <a:pt x="79" y="283"/>
                  </a:lnTo>
                  <a:lnTo>
                    <a:pt x="79" y="251"/>
                  </a:lnTo>
                  <a:close/>
                  <a:moveTo>
                    <a:pt x="79" y="335"/>
                  </a:moveTo>
                  <a:lnTo>
                    <a:pt x="293" y="335"/>
                  </a:lnTo>
                  <a:lnTo>
                    <a:pt x="293" y="366"/>
                  </a:lnTo>
                  <a:lnTo>
                    <a:pt x="79" y="366"/>
                  </a:lnTo>
                  <a:lnTo>
                    <a:pt x="79" y="335"/>
                  </a:lnTo>
                  <a:close/>
                  <a:moveTo>
                    <a:pt x="79" y="409"/>
                  </a:moveTo>
                  <a:lnTo>
                    <a:pt x="293" y="409"/>
                  </a:lnTo>
                  <a:lnTo>
                    <a:pt x="293" y="440"/>
                  </a:lnTo>
                  <a:lnTo>
                    <a:pt x="79" y="440"/>
                  </a:lnTo>
                  <a:lnTo>
                    <a:pt x="79" y="409"/>
                  </a:lnTo>
                  <a:close/>
                  <a:moveTo>
                    <a:pt x="397" y="87"/>
                  </a:moveTo>
                  <a:lnTo>
                    <a:pt x="611" y="87"/>
                  </a:lnTo>
                  <a:lnTo>
                    <a:pt x="611" y="118"/>
                  </a:lnTo>
                  <a:lnTo>
                    <a:pt x="397" y="118"/>
                  </a:lnTo>
                  <a:lnTo>
                    <a:pt x="397" y="87"/>
                  </a:lnTo>
                  <a:close/>
                  <a:moveTo>
                    <a:pt x="397" y="170"/>
                  </a:moveTo>
                  <a:lnTo>
                    <a:pt x="611" y="170"/>
                  </a:lnTo>
                  <a:lnTo>
                    <a:pt x="611" y="201"/>
                  </a:lnTo>
                  <a:lnTo>
                    <a:pt x="397" y="201"/>
                  </a:lnTo>
                  <a:lnTo>
                    <a:pt x="397" y="170"/>
                  </a:lnTo>
                  <a:close/>
                  <a:moveTo>
                    <a:pt x="397" y="254"/>
                  </a:moveTo>
                  <a:lnTo>
                    <a:pt x="611" y="254"/>
                  </a:lnTo>
                  <a:lnTo>
                    <a:pt x="611" y="285"/>
                  </a:lnTo>
                  <a:lnTo>
                    <a:pt x="397" y="285"/>
                  </a:lnTo>
                  <a:lnTo>
                    <a:pt x="397" y="254"/>
                  </a:lnTo>
                  <a:close/>
                  <a:moveTo>
                    <a:pt x="397" y="337"/>
                  </a:moveTo>
                  <a:lnTo>
                    <a:pt x="611" y="337"/>
                  </a:lnTo>
                  <a:lnTo>
                    <a:pt x="611" y="368"/>
                  </a:lnTo>
                  <a:lnTo>
                    <a:pt x="397" y="368"/>
                  </a:lnTo>
                  <a:lnTo>
                    <a:pt x="397" y="337"/>
                  </a:lnTo>
                  <a:close/>
                  <a:moveTo>
                    <a:pt x="397" y="411"/>
                  </a:moveTo>
                  <a:lnTo>
                    <a:pt x="611" y="411"/>
                  </a:lnTo>
                  <a:lnTo>
                    <a:pt x="611" y="442"/>
                  </a:lnTo>
                  <a:lnTo>
                    <a:pt x="397" y="442"/>
                  </a:lnTo>
                  <a:lnTo>
                    <a:pt x="397" y="411"/>
                  </a:lnTo>
                  <a:close/>
                  <a:moveTo>
                    <a:pt x="0" y="0"/>
                  </a:moveTo>
                  <a:lnTo>
                    <a:pt x="0" y="520"/>
                  </a:lnTo>
                  <a:lnTo>
                    <a:pt x="726" y="520"/>
                  </a:lnTo>
                  <a:lnTo>
                    <a:pt x="726" y="0"/>
                  </a:lnTo>
                  <a:lnTo>
                    <a:pt x="0" y="0"/>
                  </a:lnTo>
                  <a:close/>
                  <a:moveTo>
                    <a:pt x="699" y="279"/>
                  </a:moveTo>
                  <a:lnTo>
                    <a:pt x="689" y="279"/>
                  </a:lnTo>
                  <a:lnTo>
                    <a:pt x="663" y="279"/>
                  </a:lnTo>
                  <a:lnTo>
                    <a:pt x="663" y="242"/>
                  </a:lnTo>
                  <a:lnTo>
                    <a:pt x="689" y="242"/>
                  </a:lnTo>
                  <a:lnTo>
                    <a:pt x="699" y="242"/>
                  </a:lnTo>
                  <a:lnTo>
                    <a:pt x="699" y="279"/>
                  </a:lnTo>
                  <a:close/>
                  <a:moveTo>
                    <a:pt x="47" y="38"/>
                  </a:moveTo>
                  <a:lnTo>
                    <a:pt x="331" y="38"/>
                  </a:lnTo>
                  <a:lnTo>
                    <a:pt x="331" y="483"/>
                  </a:lnTo>
                  <a:lnTo>
                    <a:pt x="47" y="483"/>
                  </a:lnTo>
                  <a:lnTo>
                    <a:pt x="47" y="38"/>
                  </a:lnTo>
                  <a:close/>
                  <a:moveTo>
                    <a:pt x="362" y="38"/>
                  </a:moveTo>
                  <a:lnTo>
                    <a:pt x="636" y="38"/>
                  </a:lnTo>
                  <a:lnTo>
                    <a:pt x="636" y="483"/>
                  </a:lnTo>
                  <a:lnTo>
                    <a:pt x="362" y="483"/>
                  </a:lnTo>
                  <a:lnTo>
                    <a:pt x="362" y="3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28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Effect transition="in" filter="fade">
                                      <p:cBhvr>
                                        <p:cTn id="13" dur="750"/>
                                        <p:tgtEl>
                                          <p:spTgt spid="39"/>
                                        </p:tgtEl>
                                      </p:cBhvr>
                                    </p:animEffect>
                                  </p:childTnLst>
                                </p:cTn>
                              </p:par>
                              <p:par>
                                <p:cTn id="14" presetID="53" presetClass="entr" presetSubtype="16" fill="hold" nodeType="withEffect">
                                  <p:stCondLst>
                                    <p:cond delay="2800"/>
                                  </p:stCondLst>
                                  <p:childTnLst>
                                    <p:set>
                                      <p:cBhvr>
                                        <p:cTn id="15" dur="1" fill="hold">
                                          <p:stCondLst>
                                            <p:cond delay="0"/>
                                          </p:stCondLst>
                                        </p:cTn>
                                        <p:tgtEl>
                                          <p:spTgt spid="6"/>
                                        </p:tgtEl>
                                        <p:attrNameLst>
                                          <p:attrName>style.visibility</p:attrName>
                                        </p:attrNameLst>
                                      </p:cBhvr>
                                      <p:to>
                                        <p:strVal val="visible"/>
                                      </p:to>
                                    </p:set>
                                    <p:anim calcmode="lin" valueType="num">
                                      <p:cBhvr>
                                        <p:cTn id="16" dur="750" fill="hold"/>
                                        <p:tgtEl>
                                          <p:spTgt spid="6"/>
                                        </p:tgtEl>
                                        <p:attrNameLst>
                                          <p:attrName>ppt_w</p:attrName>
                                        </p:attrNameLst>
                                      </p:cBhvr>
                                      <p:tavLst>
                                        <p:tav tm="0">
                                          <p:val>
                                            <p:fltVal val="0"/>
                                          </p:val>
                                        </p:tav>
                                        <p:tav tm="100000">
                                          <p:val>
                                            <p:strVal val="#ppt_w"/>
                                          </p:val>
                                        </p:tav>
                                      </p:tavLst>
                                    </p:anim>
                                    <p:anim calcmode="lin" valueType="num">
                                      <p:cBhvr>
                                        <p:cTn id="17" dur="750" fill="hold"/>
                                        <p:tgtEl>
                                          <p:spTgt spid="6"/>
                                        </p:tgtEl>
                                        <p:attrNameLst>
                                          <p:attrName>ppt_h</p:attrName>
                                        </p:attrNameLst>
                                      </p:cBhvr>
                                      <p:tavLst>
                                        <p:tav tm="0">
                                          <p:val>
                                            <p:fltVal val="0"/>
                                          </p:val>
                                        </p:tav>
                                        <p:tav tm="100000">
                                          <p:val>
                                            <p:strVal val="#ppt_h"/>
                                          </p:val>
                                        </p:tav>
                                      </p:tavLst>
                                    </p:anim>
                                    <p:animEffect transition="in" filter="fade">
                                      <p:cBhvr>
                                        <p:cTn id="18"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背景色块 1"/>
          <p:cNvSpPr/>
          <p:nvPr/>
        </p:nvSpPr>
        <p:spPr>
          <a:xfrm>
            <a:off x="0" y="0"/>
            <a:ext cx="6096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校徽打底"/>
          <p:cNvSpPr/>
          <p:nvPr/>
        </p:nvSpPr>
        <p:spPr>
          <a:xfrm>
            <a:off x="2594996" y="-126023"/>
            <a:ext cx="7002008" cy="7002008"/>
          </a:xfrm>
          <a:prstGeom prst="rect">
            <a:avLst/>
          </a:prstGeom>
          <a:blipFill dpi="0" rotWithShape="1">
            <a:blip r:embed="rId1">
              <a:alphaModFix amt="1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背景色块 2"/>
          <p:cNvSpPr>
            <a:spLocks noChangeAspect="1"/>
          </p:cNvSpPr>
          <p:nvPr/>
        </p:nvSpPr>
        <p:spPr>
          <a:xfrm>
            <a:off x="3590925" y="2284238"/>
            <a:ext cx="5010150" cy="2289524"/>
          </a:xfrm>
          <a:prstGeom prst="rect">
            <a:avLst/>
          </a:prstGeom>
          <a:solidFill>
            <a:schemeClr val="bg1"/>
          </a:solidFill>
          <a:ln>
            <a:solidFill>
              <a:schemeClr val="bg1">
                <a:lumMod val="95000"/>
              </a:schemeClr>
            </a:solidFill>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谢谢各位"/>
          <p:cNvSpPr txBox="1"/>
          <p:nvPr/>
        </p:nvSpPr>
        <p:spPr>
          <a:xfrm>
            <a:off x="3975100" y="2783200"/>
            <a:ext cx="4241800" cy="830997"/>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谢谢各位</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6" name="点缀线段"/>
          <p:cNvCxnSpPr/>
          <p:nvPr/>
        </p:nvCxnSpPr>
        <p:spPr>
          <a:xfrm>
            <a:off x="4002506" y="3670384"/>
            <a:ext cx="41869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HANKS FOR WATCHING"/>
          <p:cNvSpPr txBox="1"/>
          <p:nvPr/>
        </p:nvSpPr>
        <p:spPr>
          <a:xfrm>
            <a:off x="3975100" y="3705468"/>
            <a:ext cx="4241800" cy="369332"/>
          </a:xfrm>
          <a:prstGeom prst="rect">
            <a:avLst/>
          </a:prstGeom>
          <a:noFill/>
        </p:spPr>
        <p:txBody>
          <a:bodyPr wrap="square" rtlCol="0">
            <a:spAutoFit/>
          </a:bodyPr>
          <a:lstStyle/>
          <a:p>
            <a:pPr algn="dist" defTabSz="457200"/>
            <a:r>
              <a:rPr lang="en-US" altLang="zh-CN" smtClean="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THANKS FOR </a:t>
            </a:r>
            <a:r>
              <a:rPr lang="en-US" altLang="zh-CN">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WATCHING</a:t>
            </a:r>
            <a:endParaRPr lang="en-US" altLang="zh-CN">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750"/>
                                        <p:tgtEl>
                                          <p:spTgt spid="1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par>
                                <p:cTn id="11" presetID="53" presetClass="entr" presetSubtype="16" fill="hold" grpId="0" nodeType="withEffect">
                                  <p:stCondLst>
                                    <p:cond delay="8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750" fill="hold"/>
                                        <p:tgtEl>
                                          <p:spTgt spid="13"/>
                                        </p:tgtEl>
                                        <p:attrNameLst>
                                          <p:attrName>ppt_w</p:attrName>
                                        </p:attrNameLst>
                                      </p:cBhvr>
                                      <p:tavLst>
                                        <p:tav tm="0">
                                          <p:val>
                                            <p:fltVal val="0"/>
                                          </p:val>
                                        </p:tav>
                                        <p:tav tm="100000">
                                          <p:val>
                                            <p:strVal val="#ppt_w"/>
                                          </p:val>
                                        </p:tav>
                                      </p:tavLst>
                                    </p:anim>
                                    <p:anim calcmode="lin" valueType="num">
                                      <p:cBhvr>
                                        <p:cTn id="14" dur="750" fill="hold"/>
                                        <p:tgtEl>
                                          <p:spTgt spid="13"/>
                                        </p:tgtEl>
                                        <p:attrNameLst>
                                          <p:attrName>ppt_h</p:attrName>
                                        </p:attrNameLst>
                                      </p:cBhvr>
                                      <p:tavLst>
                                        <p:tav tm="0">
                                          <p:val>
                                            <p:fltVal val="0"/>
                                          </p:val>
                                        </p:tav>
                                        <p:tav tm="100000">
                                          <p:val>
                                            <p:strVal val="#ppt_h"/>
                                          </p:val>
                                        </p:tav>
                                      </p:tavLst>
                                    </p:anim>
                                    <p:animEffect transition="in" filter="fade">
                                      <p:cBhvr>
                                        <p:cTn id="15" dur="750"/>
                                        <p:tgtEl>
                                          <p:spTgt spid="13"/>
                                        </p:tgtEl>
                                      </p:cBhvr>
                                    </p:animEffect>
                                  </p:childTnLst>
                                </p:cTn>
                              </p:par>
                              <p:par>
                                <p:cTn id="16" presetID="50" presetClass="entr" presetSubtype="0" decel="100000" fill="hold" grpId="0" nodeType="withEffect">
                                  <p:stCondLst>
                                    <p:cond delay="1200"/>
                                  </p:stCondLst>
                                  <p:iterate type="lt">
                                    <p:tmPct val="10000"/>
                                  </p:iterate>
                                  <p:childTnLst>
                                    <p:set>
                                      <p:cBhvr>
                                        <p:cTn id="17" dur="1" fill="hold">
                                          <p:stCondLst>
                                            <p:cond delay="0"/>
                                          </p:stCondLst>
                                        </p:cTn>
                                        <p:tgtEl>
                                          <p:spTgt spid="17"/>
                                        </p:tgtEl>
                                        <p:attrNameLst>
                                          <p:attrName>style.visibility</p:attrName>
                                        </p:attrNameLst>
                                      </p:cBhvr>
                                      <p:to>
                                        <p:strVal val="visible"/>
                                      </p:to>
                                    </p:set>
                                    <p:anim calcmode="lin" valueType="num">
                                      <p:cBhvr>
                                        <p:cTn id="18" dur="750" fill="hold"/>
                                        <p:tgtEl>
                                          <p:spTgt spid="17"/>
                                        </p:tgtEl>
                                        <p:attrNameLst>
                                          <p:attrName>ppt_w</p:attrName>
                                        </p:attrNameLst>
                                      </p:cBhvr>
                                      <p:tavLst>
                                        <p:tav tm="0">
                                          <p:val>
                                            <p:strVal val="#ppt_w+.3"/>
                                          </p:val>
                                        </p:tav>
                                        <p:tav tm="100000">
                                          <p:val>
                                            <p:strVal val="#ppt_w"/>
                                          </p:val>
                                        </p:tav>
                                      </p:tavLst>
                                    </p:anim>
                                    <p:anim calcmode="lin" valueType="num">
                                      <p:cBhvr>
                                        <p:cTn id="19" dur="750" fill="hold"/>
                                        <p:tgtEl>
                                          <p:spTgt spid="17"/>
                                        </p:tgtEl>
                                        <p:attrNameLst>
                                          <p:attrName>ppt_h</p:attrName>
                                        </p:attrNameLst>
                                      </p:cBhvr>
                                      <p:tavLst>
                                        <p:tav tm="0">
                                          <p:val>
                                            <p:strVal val="#ppt_h"/>
                                          </p:val>
                                        </p:tav>
                                        <p:tav tm="100000">
                                          <p:val>
                                            <p:strVal val="#ppt_h"/>
                                          </p:val>
                                        </p:tav>
                                      </p:tavLst>
                                    </p:anim>
                                    <p:animEffect transition="in" filter="fade">
                                      <p:cBhvr>
                                        <p:cTn id="20" dur="750"/>
                                        <p:tgtEl>
                                          <p:spTgt spid="17"/>
                                        </p:tgtEl>
                                      </p:cBhvr>
                                    </p:animEffect>
                                  </p:childTnLst>
                                </p:cTn>
                              </p:par>
                              <p:par>
                                <p:cTn id="21" presetID="16" presetClass="entr" presetSubtype="37" fill="hold" nodeType="withEffect">
                                  <p:stCondLst>
                                    <p:cond delay="16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750"/>
                                        <p:tgtEl>
                                          <p:spTgt spid="16"/>
                                        </p:tgtEl>
                                      </p:cBhvr>
                                    </p:animEffect>
                                  </p:childTnLst>
                                </p:cTn>
                              </p:par>
                              <p:par>
                                <p:cTn id="24" presetID="42" presetClass="entr" presetSubtype="0" fill="hold" grpId="0" nodeType="withEffect">
                                  <p:stCondLst>
                                    <p:cond delay="2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750"/>
                                        <p:tgtEl>
                                          <p:spTgt spid="18"/>
                                        </p:tgtEl>
                                      </p:cBhvr>
                                    </p:animEffect>
                                    <p:anim calcmode="lin" valueType="num">
                                      <p:cBhvr>
                                        <p:cTn id="27" dur="750" fill="hold"/>
                                        <p:tgtEl>
                                          <p:spTgt spid="18"/>
                                        </p:tgtEl>
                                        <p:attrNameLst>
                                          <p:attrName>ppt_x</p:attrName>
                                        </p:attrNameLst>
                                      </p:cBhvr>
                                      <p:tavLst>
                                        <p:tav tm="0">
                                          <p:val>
                                            <p:strVal val="#ppt_x"/>
                                          </p:val>
                                        </p:tav>
                                        <p:tav tm="100000">
                                          <p:val>
                                            <p:strVal val="#ppt_x"/>
                                          </p:val>
                                        </p:tav>
                                      </p:tavLst>
                                    </p:anim>
                                    <p:anim calcmode="lin" valueType="num">
                                      <p:cBhvr>
                                        <p:cTn id="28"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13" grpId="0" animBg="1"/>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2" cstate="screen"/>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8554"/>
            </a:xfrm>
            <a:prstGeom prst="rect">
              <a:avLst/>
            </a:prstGeom>
            <a:noFill/>
          </p:spPr>
          <p:txBody>
            <a:bodyPr wrap="square" rtlCol="0">
              <a:spAutoFit/>
            </a:bodyPr>
            <a:lstStyle/>
            <a:p>
              <a:pPr algn="dist" defTabSz="457200"/>
              <a:r>
                <a:rPr lang="en-US" altLang="zh-CN" sz="1600" smtClean="0">
                  <a:latin typeface="Arial" panose="020B0604020202020204" pitchFamily="34" charset="0"/>
                  <a:ea typeface="微软雅黑" panose="020B0503020204020204" pitchFamily="34" charset="-122"/>
                  <a:sym typeface="Arial" panose="020B0604020202020204" pitchFamily="34" charset="0"/>
                </a:rPr>
                <a:t>Part One</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3957905" y="3116658"/>
            <a:ext cx="4276190"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背景介绍</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47"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8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anim calcmode="lin" valueType="num">
                                      <p:cBhvr>
                                        <p:cTn id="16" dur="750" fill="hold"/>
                                        <p:tgtEl>
                                          <p:spTgt spid="2"/>
                                        </p:tgtEl>
                                        <p:attrNameLst>
                                          <p:attrName>ppt_x</p:attrName>
                                        </p:attrNameLst>
                                      </p:cBhvr>
                                      <p:tavLst>
                                        <p:tav tm="0">
                                          <p:val>
                                            <p:strVal val="#ppt_x"/>
                                          </p:val>
                                        </p:tav>
                                        <p:tav tm="100000">
                                          <p:val>
                                            <p:strVal val="#ppt_x"/>
                                          </p:val>
                                        </p:tav>
                                      </p:tavLst>
                                    </p:anim>
                                    <p:anim calcmode="lin" valueType="num">
                                      <p:cBhvr>
                                        <p:cTn id="17" dur="750" fill="hold"/>
                                        <p:tgtEl>
                                          <p:spTgt spid="2"/>
                                        </p:tgtEl>
                                        <p:attrNameLst>
                                          <p:attrName>ppt_y</p:attrName>
                                        </p:attrNameLst>
                                      </p:cBhvr>
                                      <p:tavLst>
                                        <p:tav tm="0">
                                          <p:val>
                                            <p:strVal val="#ppt_y+.1"/>
                                          </p:val>
                                        </p:tav>
                                        <p:tav tm="100000">
                                          <p:val>
                                            <p:strVal val="#ppt_y"/>
                                          </p:val>
                                        </p:tav>
                                      </p:tavLst>
                                    </p:anim>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14"/>
                                        </p:tgtEl>
                                        <p:attrNameLst>
                                          <p:attrName>style.visibility</p:attrName>
                                        </p:attrNameLst>
                                      </p:cBhvr>
                                      <p:to>
                                        <p:strVal val="visible"/>
                                      </p:to>
                                    </p:set>
                                    <p:anim calcmode="lin" valueType="num">
                                      <p:cBhvr>
                                        <p:cTn id="20" dur="750" fill="hold"/>
                                        <p:tgtEl>
                                          <p:spTgt spid="14"/>
                                        </p:tgtEl>
                                        <p:attrNameLst>
                                          <p:attrName>ppt_w</p:attrName>
                                        </p:attrNameLst>
                                      </p:cBhvr>
                                      <p:tavLst>
                                        <p:tav tm="0">
                                          <p:val>
                                            <p:strVal val="#ppt_w+.3"/>
                                          </p:val>
                                        </p:tav>
                                        <p:tav tm="100000">
                                          <p:val>
                                            <p:strVal val="#ppt_w"/>
                                          </p:val>
                                        </p:tav>
                                      </p:tavLst>
                                    </p:anim>
                                    <p:anim calcmode="lin" valueType="num">
                                      <p:cBhvr>
                                        <p:cTn id="21" dur="750" fill="hold"/>
                                        <p:tgtEl>
                                          <p:spTgt spid="14"/>
                                        </p:tgtEl>
                                        <p:attrNameLst>
                                          <p:attrName>ppt_h</p:attrName>
                                        </p:attrNameLst>
                                      </p:cBhvr>
                                      <p:tavLst>
                                        <p:tav tm="0">
                                          <p:val>
                                            <p:strVal val="#ppt_h"/>
                                          </p:val>
                                        </p:tav>
                                        <p:tav tm="100000">
                                          <p:val>
                                            <p:strVal val="#ppt_h"/>
                                          </p:val>
                                        </p:tav>
                                      </p:tavLst>
                                    </p:anim>
                                    <p:animEffect transition="in" filter="fade">
                                      <p:cBhvr>
                                        <p:cTn id="22" dur="750"/>
                                        <p:tgtEl>
                                          <p:spTgt spid="14"/>
                                        </p:tgtEl>
                                      </p:cBhvr>
                                    </p:animEffect>
                                  </p:childTnLst>
                                </p:cTn>
                              </p:par>
                              <p:par>
                                <p:cTn id="23" presetID="16" presetClass="entr" presetSubtype="37" fill="hold" nodeType="withEffect">
                                  <p:stCondLst>
                                    <p:cond delay="160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3015000" cy="908048"/>
            <a:chOff x="338667" y="3"/>
            <a:chExt cx="301500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632" y="96697"/>
              <a:ext cx="210903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背景介绍</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custDataLst>
              <p:tags r:id="rId1"/>
            </p:custDataLst>
          </p:nvPr>
        </p:nvGrpSpPr>
        <p:grpSpPr>
          <a:xfrm>
            <a:off x="1349254" y="1643009"/>
            <a:ext cx="659669" cy="664528"/>
            <a:chOff x="4712849" y="1264285"/>
            <a:chExt cx="659669" cy="664528"/>
          </a:xfrm>
        </p:grpSpPr>
        <p:sp>
          <p:nvSpPr>
            <p:cNvPr id="34"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3"/>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组合 62"/>
          <p:cNvGrpSpPr/>
          <p:nvPr>
            <p:custDataLst>
              <p:tags r:id="rId4"/>
            </p:custDataLst>
          </p:nvPr>
        </p:nvGrpSpPr>
        <p:grpSpPr>
          <a:xfrm>
            <a:off x="2334072" y="1396109"/>
            <a:ext cx="8763635" cy="4301490"/>
            <a:chOff x="5520683" y="1331672"/>
            <a:chExt cx="8763635" cy="4301490"/>
          </a:xfrm>
        </p:grpSpPr>
        <p:sp>
          <p:nvSpPr>
            <p:cNvPr id="64" name="包括诺贝尔奖获得者在内的200余位国际著名专家、学者受聘为学校名誉教授或客座教授"/>
            <p:cNvSpPr txBox="1"/>
            <p:nvPr>
              <p:custDataLst>
                <p:tags r:id="rId5"/>
              </p:custDataLst>
            </p:nvPr>
          </p:nvSpPr>
          <p:spPr>
            <a:xfrm>
              <a:off x="5520683" y="1788872"/>
              <a:ext cx="8763635" cy="3844290"/>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lang="zh-CN" altLang="en-US" sz="2400">
                  <a:latin typeface="Arial" panose="020B0604020202020204" pitchFamily="34" charset="0"/>
                  <a:ea typeface="微软雅黑" panose="020B0503020204020204" pitchFamily="34" charset="-122"/>
                  <a:sym typeface="Arial" panose="020B0604020202020204" pitchFamily="34" charset="0"/>
                </a:rPr>
                <a:t>生物网络</a:t>
              </a:r>
              <a:r>
                <a:rPr lang="zh-CN" altLang="en-US" sz="2400">
                  <a:latin typeface="Arial" panose="020B0604020202020204" pitchFamily="34" charset="0"/>
                  <a:ea typeface="微软雅黑" panose="020B0503020204020204" pitchFamily="34" charset="-122"/>
                  <a:sym typeface="Arial" panose="020B0604020202020204" pitchFamily="34" charset="0"/>
                </a:rPr>
                <a:t>通常表现出模块化组织。</a:t>
              </a:r>
              <a:r>
                <a:rPr lang="zh-CN" altLang="en-US" sz="2400" b="1">
                  <a:latin typeface="Arial" panose="020B0604020202020204" pitchFamily="34" charset="0"/>
                  <a:ea typeface="微软雅黑" panose="020B0503020204020204" pitchFamily="34" charset="-122"/>
                  <a:sym typeface="Arial" panose="020B0604020202020204" pitchFamily="34" charset="0"/>
                </a:rPr>
                <a:t>模块化是各种网络系统中普遍存在的现象</a:t>
              </a:r>
              <a:r>
                <a:rPr lang="zh-CN" altLang="en-US" sz="2400">
                  <a:latin typeface="Arial" panose="020B0604020202020204" pitchFamily="34" charset="0"/>
                  <a:ea typeface="微软雅黑" panose="020B0503020204020204" pitchFamily="34" charset="-122"/>
                  <a:sym typeface="Arial" panose="020B0604020202020204" pitchFamily="34" charset="0"/>
                </a:rPr>
                <a:t>。一个功能模块由多种相互作用的分子组成，是一个离散的局部结构，其成员之间的内部连接多于与其他模块成员之间的外部连接。</a:t>
              </a:r>
              <a:endParaRPr lang="zh-CN" altLang="en-US" sz="2400">
                <a:latin typeface="Arial" panose="020B0604020202020204" pitchFamily="34" charset="0"/>
                <a:ea typeface="微软雅黑" panose="020B0503020204020204" pitchFamily="34" charset="-122"/>
                <a:sym typeface="Arial" panose="020B0604020202020204" pitchFamily="34" charset="0"/>
              </a:endParaRPr>
            </a:p>
            <a:p>
              <a:pPr defTabSz="457200">
                <a:lnSpc>
                  <a:spcPct val="130000"/>
                </a:lnSpc>
              </a:pPr>
              <a:r>
                <a:rPr lang="zh-CN" altLang="en-US" sz="2400">
                  <a:latin typeface="Arial" panose="020B0604020202020204" pitchFamily="34" charset="0"/>
                  <a:ea typeface="微软雅黑" panose="020B0503020204020204" pitchFamily="34" charset="-122"/>
                  <a:sym typeface="Arial" panose="020B0604020202020204" pitchFamily="34" charset="0"/>
                </a:rPr>
                <a:t>通常，一个模块的功能可以与其他模块的功能分离，并且许多细胞功能是由模块完成的。</a:t>
              </a:r>
              <a:r>
                <a:rPr lang="zh-CN" altLang="en-US" sz="2400" b="1">
                  <a:latin typeface="Arial" panose="020B0604020202020204" pitchFamily="34" charset="0"/>
                  <a:ea typeface="微软雅黑" panose="020B0503020204020204" pitchFamily="34" charset="-122"/>
                  <a:sym typeface="Arial" panose="020B0604020202020204" pitchFamily="34" charset="0"/>
                </a:rPr>
                <a:t>模块化组织在代谢、转录调控和蛋白质-蛋白质相互作用（PPI）网络中都有观察到</a:t>
              </a:r>
              <a:r>
                <a:rPr lang="zh-CN" altLang="en-US" sz="2400">
                  <a:latin typeface="Arial" panose="020B0604020202020204" pitchFamily="34" charset="0"/>
                  <a:ea typeface="微软雅黑" panose="020B0503020204020204" pitchFamily="34" charset="-122"/>
                  <a:sym typeface="Arial" panose="020B0604020202020204" pitchFamily="34" charset="0"/>
                </a:rPr>
                <a:t>。</a:t>
              </a:r>
              <a:endParaRPr lang="zh-CN" altLang="en-US" sz="2400">
                <a:latin typeface="Arial" panose="020B0604020202020204" pitchFamily="34" charset="0"/>
                <a:ea typeface="微软雅黑" panose="020B0503020204020204" pitchFamily="34" charset="-122"/>
                <a:sym typeface="Arial" panose="020B0604020202020204" pitchFamily="34" charset="0"/>
              </a:endParaRPr>
            </a:p>
            <a:p>
              <a:pPr defTabSz="457200">
                <a:lnSpc>
                  <a:spcPct val="130000"/>
                </a:lnSpc>
              </a:pPr>
              <a:r>
                <a:rPr lang="zh-CN" altLang="en-US" sz="2400">
                  <a:latin typeface="Arial" panose="020B0604020202020204" pitchFamily="34" charset="0"/>
                  <a:ea typeface="微软雅黑" panose="020B0503020204020204" pitchFamily="34" charset="-122"/>
                  <a:sym typeface="Arial" panose="020B0604020202020204" pitchFamily="34" charset="0"/>
                </a:rPr>
                <a:t>此外，</a:t>
              </a:r>
              <a:r>
                <a:rPr lang="zh-CN" altLang="en-US" sz="2400" b="1">
                  <a:latin typeface="Arial" panose="020B0604020202020204" pitchFamily="34" charset="0"/>
                  <a:ea typeface="微软雅黑" panose="020B0503020204020204" pitchFamily="34" charset="-122"/>
                  <a:sym typeface="Arial" panose="020B0604020202020204" pitchFamily="34" charset="0"/>
                </a:rPr>
                <a:t>模块结构的探索</a:t>
              </a:r>
              <a:r>
                <a:rPr lang="zh-CN" altLang="en-US" sz="2400">
                  <a:latin typeface="Arial" panose="020B0604020202020204" pitchFamily="34" charset="0"/>
                  <a:ea typeface="微软雅黑" panose="020B0503020204020204" pitchFamily="34" charset="-122"/>
                  <a:sym typeface="Arial" panose="020B0604020202020204" pitchFamily="34" charset="0"/>
                </a:rPr>
                <a:t>已被提出作为理解生物系统复杂性的关键因素。</a:t>
              </a: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5" name="海纳百川，对外开放"/>
            <p:cNvSpPr txBox="1"/>
            <p:nvPr>
              <p:custDataLst>
                <p:tags r:id="rId6"/>
              </p:custDataLst>
            </p:nvPr>
          </p:nvSpPr>
          <p:spPr>
            <a:xfrm>
              <a:off x="5520683" y="1331672"/>
              <a:ext cx="3761740"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模块识别的重要性</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12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12" presetClass="entr" presetSubtype="8" fill="hold" nodeType="withEffect">
                                  <p:stCondLst>
                                    <p:cond delay="1600"/>
                                  </p:stCondLst>
                                  <p:childTnLst>
                                    <p:set>
                                      <p:cBhvr>
                                        <p:cTn id="15" dur="1" fill="hold">
                                          <p:stCondLst>
                                            <p:cond delay="0"/>
                                          </p:stCondLst>
                                        </p:cTn>
                                        <p:tgtEl>
                                          <p:spTgt spid="63"/>
                                        </p:tgtEl>
                                        <p:attrNameLst>
                                          <p:attrName>style.visibility</p:attrName>
                                        </p:attrNameLst>
                                      </p:cBhvr>
                                      <p:to>
                                        <p:strVal val="visible"/>
                                      </p:to>
                                    </p:set>
                                    <p:anim calcmode="lin" valueType="num">
                                      <p:cBhvr additive="base">
                                        <p:cTn id="16" dur="750"/>
                                        <p:tgtEl>
                                          <p:spTgt spid="63"/>
                                        </p:tgtEl>
                                        <p:attrNameLst>
                                          <p:attrName>ppt_x</p:attrName>
                                        </p:attrNameLst>
                                      </p:cBhvr>
                                      <p:tavLst>
                                        <p:tav tm="0">
                                          <p:val>
                                            <p:strVal val="#ppt_x-#ppt_w*1.125000"/>
                                          </p:val>
                                        </p:tav>
                                        <p:tav tm="100000">
                                          <p:val>
                                            <p:strVal val="#ppt_x"/>
                                          </p:val>
                                        </p:tav>
                                      </p:tavLst>
                                    </p:anim>
                                    <p:animEffect transition="in" filter="wipe(right)">
                                      <p:cBhvr>
                                        <p:cTn id="17"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3015000" cy="908048"/>
            <a:chOff x="338667" y="3"/>
            <a:chExt cx="301500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632" y="96697"/>
              <a:ext cx="210903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背景介绍</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custDataLst>
              <p:tags r:id="rId1"/>
            </p:custDataLst>
          </p:nvPr>
        </p:nvGrpSpPr>
        <p:grpSpPr>
          <a:xfrm>
            <a:off x="1349254" y="1643009"/>
            <a:ext cx="659669" cy="664528"/>
            <a:chOff x="4712849" y="1264285"/>
            <a:chExt cx="659669" cy="664528"/>
          </a:xfrm>
        </p:grpSpPr>
        <p:sp>
          <p:nvSpPr>
            <p:cNvPr id="34"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3"/>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组合 62"/>
          <p:cNvGrpSpPr/>
          <p:nvPr>
            <p:custDataLst>
              <p:tags r:id="rId4"/>
            </p:custDataLst>
          </p:nvPr>
        </p:nvGrpSpPr>
        <p:grpSpPr>
          <a:xfrm>
            <a:off x="2334072" y="1396109"/>
            <a:ext cx="8498205" cy="2946400"/>
            <a:chOff x="5520683" y="1331672"/>
            <a:chExt cx="8498205" cy="2946400"/>
          </a:xfrm>
        </p:grpSpPr>
        <p:sp>
          <p:nvSpPr>
            <p:cNvPr id="64" name="包括诺贝尔奖获得者在内的200余位国际著名专家、学者受聘为学校名誉教授或客座教授"/>
            <p:cNvSpPr txBox="1"/>
            <p:nvPr>
              <p:custDataLst>
                <p:tags r:id="rId5"/>
              </p:custDataLst>
            </p:nvPr>
          </p:nvSpPr>
          <p:spPr>
            <a:xfrm>
              <a:off x="5520683" y="1788872"/>
              <a:ext cx="8498205" cy="2489200"/>
            </a:xfrm>
            <a:prstGeom prst="rect">
              <a:avLst/>
            </a:prstGeom>
            <a:noFill/>
          </p:spPr>
          <p:txBody>
            <a:bodyPr wrap="square" rtlCol="0">
              <a:spAutoFit/>
              <a:scene3d>
                <a:camera prst="orthographicFront"/>
                <a:lightRig rig="threePt" dir="t"/>
              </a:scene3d>
              <a:sp3d contourW="12700"/>
            </a:bodyPr>
            <a:lstStyle/>
            <a:p>
              <a:pPr defTabSz="457200">
                <a:lnSpc>
                  <a:spcPct val="130000"/>
                </a:lnSpc>
              </a:pPr>
              <a:r>
                <a:rPr lang="zh-CN" altLang="en-US" sz="2400">
                  <a:latin typeface="Arial" panose="020B0604020202020204" pitchFamily="34" charset="0"/>
                  <a:ea typeface="微软雅黑" panose="020B0503020204020204" pitchFamily="34" charset="-122"/>
                  <a:sym typeface="Arial" panose="020B0604020202020204" pitchFamily="34" charset="0"/>
                </a:rPr>
                <a:t>一个</a:t>
              </a:r>
              <a:r>
                <a:rPr lang="zh-CN" altLang="en-US" sz="2400" b="1">
                  <a:latin typeface="Arial" panose="020B0604020202020204" pitchFamily="34" charset="0"/>
                  <a:ea typeface="微软雅黑" panose="020B0503020204020204" pitchFamily="34" charset="-122"/>
                  <a:sym typeface="Arial" panose="020B0604020202020204" pitchFamily="34" charset="0"/>
                </a:rPr>
                <a:t>双层网络</a:t>
              </a:r>
              <a:r>
                <a:rPr lang="zh-CN" altLang="en-US" sz="2400">
                  <a:latin typeface="Arial" panose="020B0604020202020204" pitchFamily="34" charset="0"/>
                  <a:ea typeface="微软雅黑" panose="020B0503020204020204" pitchFamily="34" charset="-122"/>
                  <a:sym typeface="Arial" panose="020B0604020202020204" pitchFamily="34" charset="0"/>
                </a:rPr>
                <a:t>通常由三种类型的链接和两类节点组成。具体来说，miRNA-基因双层网络包含两种生物分子（miRNA和基因）和三种相互作用关系（miRNA-miRNA和基因-基因功能交互关系，以及miRNA-基因调控关系）</a:t>
              </a:r>
              <a:endParaRPr lang="zh-CN" altLang="en-US" sz="2400">
                <a:latin typeface="Arial" panose="020B0604020202020204" pitchFamily="34" charset="0"/>
                <a:ea typeface="微软雅黑" panose="020B0503020204020204" pitchFamily="34" charset="-122"/>
                <a:sym typeface="Arial" panose="020B0604020202020204" pitchFamily="34" charset="0"/>
              </a:endParaRPr>
            </a:p>
            <a:p>
              <a:pPr defTabSz="457200">
                <a:lnSpc>
                  <a:spcPct val="130000"/>
                </a:lnSpc>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5" name="海纳百川，对外开放"/>
            <p:cNvSpPr txBox="1"/>
            <p:nvPr>
              <p:custDataLst>
                <p:tags r:id="rId6"/>
              </p:custDataLst>
            </p:nvPr>
          </p:nvSpPr>
          <p:spPr>
            <a:xfrm>
              <a:off x="5520683" y="1331672"/>
              <a:ext cx="531939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miRNA-基因双层网络的特殊性</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0" name="其中有9位外国专家荣获“国家友谊奖”，获奖人数位居全国高校前列、工信部及陕西高校首位"/>
          <p:cNvSpPr txBox="1"/>
          <p:nvPr>
            <p:custDataLst>
              <p:tags r:id="rId7"/>
            </p:custDataLst>
          </p:nvPr>
        </p:nvSpPr>
        <p:spPr>
          <a:xfrm>
            <a:off x="2334260" y="3924300"/>
            <a:ext cx="8498840" cy="1529715"/>
          </a:xfrm>
          <a:prstGeom prst="rect">
            <a:avLst/>
          </a:prstGeom>
          <a:noFill/>
        </p:spPr>
        <p:txBody>
          <a:bodyPr wrap="square" rtlCol="0">
            <a:spAutoFit/>
            <a:scene3d>
              <a:camera prst="orthographicFront"/>
              <a:lightRig rig="threePt" dir="t"/>
            </a:scene3d>
            <a:sp3d contourW="12700"/>
          </a:bodyPr>
          <a:lstStyle/>
          <a:p>
            <a:pPr defTabSz="457200">
              <a:lnSpc>
                <a:spcPct val="130000"/>
              </a:lnSpc>
            </a:pPr>
            <a:r>
              <a:rPr sz="2400">
                <a:latin typeface="Arial" panose="020B0604020202020204" pitchFamily="34" charset="0"/>
                <a:ea typeface="微软雅黑" panose="020B0503020204020204" pitchFamily="34" charset="-122"/>
                <a:sym typeface="Arial" panose="020B0604020202020204" pitchFamily="34" charset="0"/>
              </a:rPr>
              <a:t>现有的模块识别方法在传统的单层网络中报告了良好的结果，但鉴于</a:t>
            </a:r>
            <a:r>
              <a:rPr sz="2400" b="1">
                <a:latin typeface="Arial" panose="020B0604020202020204" pitchFamily="34" charset="0"/>
                <a:ea typeface="微软雅黑" panose="020B0503020204020204" pitchFamily="34" charset="-122"/>
                <a:sym typeface="Arial" panose="020B0604020202020204" pitchFamily="34" charset="0"/>
              </a:rPr>
              <a:t>双层网络的特殊拓扑特性</a:t>
            </a:r>
            <a:r>
              <a:rPr sz="2400">
                <a:latin typeface="Arial" panose="020B0604020202020204" pitchFamily="34" charset="0"/>
                <a:ea typeface="微软雅黑" panose="020B0503020204020204" pitchFamily="34" charset="-122"/>
                <a:sym typeface="Arial" panose="020B0604020202020204" pitchFamily="34" charset="0"/>
              </a:rPr>
              <a:t>，双层模块识别仍然面临许多挑战。</a:t>
            </a:r>
            <a:endParaRPr sz="2400">
              <a:latin typeface="Arial" panose="020B0604020202020204" pitchFamily="34" charset="0"/>
              <a:ea typeface="微软雅黑" panose="020B0503020204020204" pitchFamily="34" charset="-122"/>
              <a:sym typeface="Arial" panose="020B0604020202020204" pitchFamily="34" charset="0"/>
            </a:endParaRPr>
          </a:p>
        </p:txBody>
      </p:sp>
      <p:sp>
        <p:nvSpPr>
          <p:cNvPr id="77" name="海纳百川，对外开放"/>
          <p:cNvSpPr txBox="1"/>
          <p:nvPr>
            <p:custDataLst>
              <p:tags r:id="rId8"/>
            </p:custDataLst>
          </p:nvPr>
        </p:nvSpPr>
        <p:spPr>
          <a:xfrm>
            <a:off x="2334260" y="5631815"/>
            <a:ext cx="8497570" cy="460375"/>
          </a:xfrm>
          <a:prstGeom prst="rect">
            <a:avLst/>
          </a:prstGeom>
          <a:noFill/>
        </p:spPr>
        <p:txBody>
          <a:bodyPr wrap="square" rtlCol="0">
            <a:spAutoFit/>
            <a:scene3d>
              <a:camera prst="orthographicFront"/>
              <a:lightRig rig="threePt" dir="t"/>
            </a:scene3d>
            <a:sp3d contourW="12700"/>
          </a:bodyPr>
          <a:lstStyle/>
          <a:p>
            <a:pPr algn="dist" defTabSz="457200"/>
            <a:r>
              <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rPr>
              <a:t>所以本研究旨在提出一种方法，从双层网络中识别双层模块</a:t>
            </a:r>
            <a:endPar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12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par>
                                <p:cTn id="14" presetID="12" presetClass="entr" presetSubtype="8" fill="hold" nodeType="withEffect">
                                  <p:stCondLst>
                                    <p:cond delay="1600"/>
                                  </p:stCondLst>
                                  <p:childTnLst>
                                    <p:set>
                                      <p:cBhvr>
                                        <p:cTn id="15" dur="1" fill="hold">
                                          <p:stCondLst>
                                            <p:cond delay="0"/>
                                          </p:stCondLst>
                                        </p:cTn>
                                        <p:tgtEl>
                                          <p:spTgt spid="63"/>
                                        </p:tgtEl>
                                        <p:attrNameLst>
                                          <p:attrName>style.visibility</p:attrName>
                                        </p:attrNameLst>
                                      </p:cBhvr>
                                      <p:to>
                                        <p:strVal val="visible"/>
                                      </p:to>
                                    </p:set>
                                    <p:anim calcmode="lin" valueType="num">
                                      <p:cBhvr additive="base">
                                        <p:cTn id="16" dur="750"/>
                                        <p:tgtEl>
                                          <p:spTgt spid="63"/>
                                        </p:tgtEl>
                                        <p:attrNameLst>
                                          <p:attrName>ppt_x</p:attrName>
                                        </p:attrNameLst>
                                      </p:cBhvr>
                                      <p:tavLst>
                                        <p:tav tm="0">
                                          <p:val>
                                            <p:strVal val="#ppt_x-#ppt_w*1.125000"/>
                                          </p:val>
                                        </p:tav>
                                        <p:tav tm="100000">
                                          <p:val>
                                            <p:strVal val="#ppt_x"/>
                                          </p:val>
                                        </p:tav>
                                      </p:tavLst>
                                    </p:anim>
                                    <p:animEffect transition="in" filter="wipe(right)">
                                      <p:cBhvr>
                                        <p:cTn id="17"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3015000" cy="908048"/>
            <a:chOff x="338667" y="3"/>
            <a:chExt cx="301500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632" y="96697"/>
              <a:ext cx="210903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背景介绍</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pic>
        <p:nvPicPr>
          <p:cNvPr id="5" name="图片 1"/>
          <p:cNvPicPr>
            <a:picLocks noChangeAspect="1"/>
          </p:cNvPicPr>
          <p:nvPr>
            <p:custDataLst>
              <p:tags r:id="rId1"/>
            </p:custDataLst>
          </p:nvPr>
        </p:nvPicPr>
        <p:blipFill>
          <a:blip r:embed="rId2"/>
          <a:srcRect r="37215"/>
          <a:stretch>
            <a:fillRect/>
          </a:stretch>
        </p:blipFill>
        <p:spPr>
          <a:xfrm>
            <a:off x="1894205" y="1049020"/>
            <a:ext cx="8150860" cy="4760595"/>
          </a:xfrm>
          <a:prstGeom prst="rect">
            <a:avLst/>
          </a:prstGeom>
          <a:noFill/>
          <a:ln>
            <a:noFill/>
          </a:ln>
        </p:spPr>
      </p:pic>
      <p:sp>
        <p:nvSpPr>
          <p:cNvPr id="11" name="文本框 10"/>
          <p:cNvSpPr txBox="1"/>
          <p:nvPr/>
        </p:nvSpPr>
        <p:spPr>
          <a:xfrm>
            <a:off x="2855595" y="5958205"/>
            <a:ext cx="6481445" cy="398780"/>
          </a:xfrm>
          <a:prstGeom prst="rect">
            <a:avLst/>
          </a:prstGeom>
          <a:noFill/>
        </p:spPr>
        <p:txBody>
          <a:bodyPr wrap="square" rtlCol="0">
            <a:spAutoFit/>
          </a:bodyPr>
          <a:p>
            <a:r>
              <a:rPr lang="zh-CN" altLang="en-US" sz="2000"/>
              <a:t>一个小的miRNA-基因双层网拓扑视图</a:t>
            </a:r>
            <a:endParaRPr lang="zh-CN" altLang="en-US" sz="2000"/>
          </a:p>
        </p:txBody>
      </p:sp>
      <p:sp>
        <p:nvSpPr>
          <p:cNvPr id="12" name="海纳百川，对外开放"/>
          <p:cNvSpPr txBox="1"/>
          <p:nvPr>
            <p:custDataLst>
              <p:tags r:id="rId3"/>
            </p:custDataLst>
          </p:nvPr>
        </p:nvSpPr>
        <p:spPr>
          <a:xfrm>
            <a:off x="1070422" y="807464"/>
            <a:ext cx="2938105" cy="460375"/>
          </a:xfrm>
          <a:prstGeom prst="rect">
            <a:avLst/>
          </a:prstGeom>
          <a:noFill/>
        </p:spPr>
        <p:txBody>
          <a:bodyPr wrap="square" rtlCol="0">
            <a:spAutoFit/>
            <a:scene3d>
              <a:camera prst="orthographicFront"/>
              <a:lightRig rig="threePt" dir="t"/>
            </a:scene3d>
            <a:sp3d contourW="12700"/>
          </a:bodyPr>
          <a:p>
            <a:pPr algn="dist" defTabSz="457200"/>
            <a:r>
              <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rPr>
              <a:t>提出伪3D聚类算法</a:t>
            </a:r>
            <a:endPar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38667" y="3"/>
            <a:ext cx="3015000" cy="908048"/>
            <a:chOff x="338667" y="3"/>
            <a:chExt cx="3015000" cy="908048"/>
          </a:xfrm>
        </p:grpSpPr>
        <p:sp>
          <p:nvSpPr>
            <p:cNvPr id="2" name="五边形"/>
            <p:cNvSpPr/>
            <p:nvPr/>
          </p:nvSpPr>
          <p:spPr>
            <a:xfrm>
              <a:off x="338667" y="3"/>
              <a:ext cx="731860" cy="908048"/>
            </a:xfrm>
            <a:custGeom>
              <a:avLst/>
              <a:gdLst>
                <a:gd name="connsiteX0" fmla="*/ 0 w 685800"/>
                <a:gd name="connsiteY0" fmla="*/ 0 h 1104900"/>
                <a:gd name="connsiteX1" fmla="*/ 685800 w 685800"/>
                <a:gd name="connsiteY1" fmla="*/ 0 h 1104900"/>
                <a:gd name="connsiteX2" fmla="*/ 685800 w 685800"/>
                <a:gd name="connsiteY2" fmla="*/ 1104900 h 1104900"/>
                <a:gd name="connsiteX3" fmla="*/ 0 w 685800"/>
                <a:gd name="connsiteY3" fmla="*/ 1104900 h 1104900"/>
                <a:gd name="connsiteX4" fmla="*/ 0 w 685800"/>
                <a:gd name="connsiteY4" fmla="*/ 0 h 1104900"/>
                <a:gd name="connsiteX0-1" fmla="*/ 0 w 685800"/>
                <a:gd name="connsiteY0-2" fmla="*/ 0 h 1104900"/>
                <a:gd name="connsiteX1-3" fmla="*/ 685800 w 685800"/>
                <a:gd name="connsiteY1-4" fmla="*/ 0 h 1104900"/>
                <a:gd name="connsiteX2-5" fmla="*/ 685800 w 685800"/>
                <a:gd name="connsiteY2-6" fmla="*/ 1104900 h 1104900"/>
                <a:gd name="connsiteX3-7" fmla="*/ 342900 w 685800"/>
                <a:gd name="connsiteY3-8" fmla="*/ 1092200 h 1104900"/>
                <a:gd name="connsiteX4-9" fmla="*/ 0 w 685800"/>
                <a:gd name="connsiteY4-10" fmla="*/ 1104900 h 1104900"/>
                <a:gd name="connsiteX5" fmla="*/ 0 w 685800"/>
                <a:gd name="connsiteY5" fmla="*/ 0 h 1104900"/>
                <a:gd name="connsiteX0-11" fmla="*/ 0 w 685800"/>
                <a:gd name="connsiteY0-12" fmla="*/ 0 h 1295400"/>
                <a:gd name="connsiteX1-13" fmla="*/ 685800 w 685800"/>
                <a:gd name="connsiteY1-14" fmla="*/ 0 h 1295400"/>
                <a:gd name="connsiteX2-15" fmla="*/ 685800 w 685800"/>
                <a:gd name="connsiteY2-16" fmla="*/ 1104900 h 1295400"/>
                <a:gd name="connsiteX3-17" fmla="*/ 342900 w 685800"/>
                <a:gd name="connsiteY3-18" fmla="*/ 1295400 h 1295400"/>
                <a:gd name="connsiteX4-19" fmla="*/ 0 w 685800"/>
                <a:gd name="connsiteY4-20" fmla="*/ 1104900 h 1295400"/>
                <a:gd name="connsiteX5-21" fmla="*/ 0 w 685800"/>
                <a:gd name="connsiteY5-22" fmla="*/ 0 h 1295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85800" h="1295400">
                  <a:moveTo>
                    <a:pt x="0" y="0"/>
                  </a:moveTo>
                  <a:lnTo>
                    <a:pt x="685800" y="0"/>
                  </a:lnTo>
                  <a:lnTo>
                    <a:pt x="685800" y="1104900"/>
                  </a:lnTo>
                  <a:lnTo>
                    <a:pt x="342900" y="1295400"/>
                  </a:lnTo>
                  <a:lnTo>
                    <a:pt x="0" y="11049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基础扎实"/>
            <p:cNvSpPr txBox="1"/>
            <p:nvPr/>
          </p:nvSpPr>
          <p:spPr>
            <a:xfrm>
              <a:off x="1244632" y="96697"/>
              <a:ext cx="2109035" cy="521970"/>
            </a:xfrm>
            <a:prstGeom prst="rect">
              <a:avLst/>
            </a:prstGeom>
            <a:noFill/>
          </p:spPr>
          <p:txBody>
            <a:bodyPr wrap="square" rtlCol="0">
              <a:sp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背景介绍</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齿轮"/>
            <p:cNvSpPr>
              <a:spLocks noChangeAspect="1"/>
            </p:cNvSpPr>
            <p:nvPr/>
          </p:nvSpPr>
          <p:spPr bwMode="auto">
            <a:xfrm>
              <a:off x="503953" y="252985"/>
              <a:ext cx="401288" cy="402081"/>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custDataLst>
              <p:tags r:id="rId1"/>
            </p:custDataLst>
          </p:nvPr>
        </p:nvGrpSpPr>
        <p:grpSpPr>
          <a:xfrm>
            <a:off x="5457190" y="1163320"/>
            <a:ext cx="641985" cy="670560"/>
            <a:chOff x="4712849" y="1264285"/>
            <a:chExt cx="659669" cy="664528"/>
          </a:xfrm>
        </p:grpSpPr>
        <p:sp>
          <p:nvSpPr>
            <p:cNvPr id="34" name="圆形"/>
            <p:cNvSpPr>
              <a:spLocks noChangeArrowheads="1"/>
            </p:cNvSpPr>
            <p:nvPr>
              <p:custDataLst>
                <p:tags r:id="rId2"/>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3"/>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4" name="包括诺贝尔奖获得者在内的200余位国际著名专家、学者受聘为学校名誉教授或客座教授"/>
          <p:cNvSpPr txBox="1"/>
          <p:nvPr>
            <p:custDataLst>
              <p:tags r:id="rId4"/>
            </p:custDataLst>
          </p:nvPr>
        </p:nvSpPr>
        <p:spPr>
          <a:xfrm>
            <a:off x="5800725" y="2044700"/>
            <a:ext cx="6035040" cy="3158490"/>
          </a:xfrm>
          <a:prstGeom prst="rect">
            <a:avLst/>
          </a:prstGeom>
          <a:noFill/>
        </p:spPr>
        <p:txBody>
          <a:bodyPr wrap="square" rtlCol="0">
            <a:noAutofit/>
            <a:scene3d>
              <a:camera prst="orthographicFront"/>
              <a:lightRig rig="threePt" dir="t"/>
            </a:scene3d>
            <a:sp3d contourW="12700"/>
          </a:bodyPr>
          <a:lstStyle/>
          <a:p>
            <a:pPr defTabSz="457200">
              <a:lnSpc>
                <a:spcPct val="130000"/>
              </a:lnSpc>
            </a:pPr>
            <a:r>
              <a:rPr lang="zh-CN" altLang="en-US" sz="2400">
                <a:latin typeface="Arial" panose="020B0604020202020204" pitchFamily="34" charset="0"/>
                <a:ea typeface="微软雅黑" panose="020B0503020204020204" pitchFamily="34" charset="-122"/>
                <a:sym typeface="Arial" panose="020B0604020202020204" pitchFamily="34" charset="0"/>
              </a:rPr>
              <a:t>从传统的聚类观点来看，</a:t>
            </a:r>
            <a:r>
              <a:rPr lang="zh-CN" altLang="en-US" sz="2400" b="1">
                <a:latin typeface="Arial" panose="020B0604020202020204" pitchFamily="34" charset="0"/>
                <a:ea typeface="微软雅黑" panose="020B0503020204020204" pitchFamily="34" charset="-122"/>
                <a:sym typeface="Arial" panose="020B0604020202020204" pitchFamily="34" charset="0"/>
              </a:rPr>
              <a:t>双层模块识别</a:t>
            </a:r>
            <a:r>
              <a:rPr lang="zh-CN" altLang="en-US" sz="2400">
                <a:latin typeface="Arial" panose="020B0604020202020204" pitchFamily="34" charset="0"/>
                <a:ea typeface="微软雅黑" panose="020B0503020204020204" pitchFamily="34" charset="-122"/>
                <a:sym typeface="Arial" panose="020B0604020202020204" pitchFamily="34" charset="0"/>
              </a:rPr>
              <a:t>包括两个传统的单向聚类过程（MG和MR）和一个双向聚类（双聚类）过程（MGR），可以组织成如图所示的伪三维（伪3D）视图。基于这一概念，我们提出了</a:t>
            </a:r>
            <a:r>
              <a:rPr lang="zh-CN" altLang="en-US" sz="2400" b="1">
                <a:latin typeface="Arial" panose="020B0604020202020204" pitchFamily="34" charset="0"/>
                <a:ea typeface="微软雅黑" panose="020B0503020204020204" pitchFamily="34" charset="-122"/>
                <a:sym typeface="Arial" panose="020B0604020202020204" pitchFamily="34" charset="0"/>
              </a:rPr>
              <a:t>一种称为伪3D聚类的方法（或算法）来实现双层模块识别</a:t>
            </a:r>
            <a:endParaRPr lang="zh-CN" altLang="en-US" sz="2400" b="1">
              <a:latin typeface="Arial" panose="020B0604020202020204" pitchFamily="34" charset="0"/>
              <a:ea typeface="微软雅黑" panose="020B0503020204020204" pitchFamily="34" charset="-122"/>
              <a:sym typeface="Arial" panose="020B0604020202020204" pitchFamily="34" charset="0"/>
            </a:endParaRPr>
          </a:p>
        </p:txBody>
      </p:sp>
      <p:sp>
        <p:nvSpPr>
          <p:cNvPr id="42"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4" name="文本框 3"/>
          <p:cNvSpPr txBox="1"/>
          <p:nvPr/>
        </p:nvSpPr>
        <p:spPr>
          <a:xfrm>
            <a:off x="338455" y="5645150"/>
            <a:ext cx="6096000" cy="398780"/>
          </a:xfrm>
          <a:prstGeom prst="rect">
            <a:avLst/>
          </a:prstGeom>
          <a:noFill/>
        </p:spPr>
        <p:txBody>
          <a:bodyPr wrap="square" rtlCol="0" anchor="t">
            <a:spAutoFit/>
          </a:bodyPr>
          <a:p>
            <a:r>
              <a:rPr lang="zh-CN" altLang="en-US" sz="2000"/>
              <a:t>使用聚类方法进行双层模块识别的伪3D视图</a:t>
            </a:r>
            <a:endParaRPr lang="zh-CN" altLang="en-US" sz="2000"/>
          </a:p>
        </p:txBody>
      </p:sp>
      <p:pic>
        <p:nvPicPr>
          <p:cNvPr id="3" name="图片 1"/>
          <p:cNvPicPr>
            <a:picLocks noChangeAspect="1"/>
          </p:cNvPicPr>
          <p:nvPr>
            <p:custDataLst>
              <p:tags r:id="rId5"/>
            </p:custDataLst>
          </p:nvPr>
        </p:nvPicPr>
        <p:blipFill>
          <a:blip r:embed="rId6"/>
          <a:srcRect l="62492"/>
          <a:stretch>
            <a:fillRect/>
          </a:stretch>
        </p:blipFill>
        <p:spPr>
          <a:xfrm>
            <a:off x="338455" y="1316355"/>
            <a:ext cx="4272280" cy="4328795"/>
          </a:xfrm>
          <a:prstGeom prst="rect">
            <a:avLst/>
          </a:prstGeom>
          <a:noFill/>
          <a:ln>
            <a:noFill/>
          </a:ln>
        </p:spPr>
      </p:pic>
      <p:sp>
        <p:nvSpPr>
          <p:cNvPr id="5" name="海纳百川，对外开放"/>
          <p:cNvSpPr txBox="1"/>
          <p:nvPr>
            <p:custDataLst>
              <p:tags r:id="rId7"/>
            </p:custDataLst>
          </p:nvPr>
        </p:nvSpPr>
        <p:spPr>
          <a:xfrm>
            <a:off x="6316980" y="1276985"/>
            <a:ext cx="3420745" cy="460375"/>
          </a:xfrm>
          <a:prstGeom prst="rect">
            <a:avLst/>
          </a:prstGeom>
          <a:noFill/>
        </p:spPr>
        <p:txBody>
          <a:bodyPr wrap="square" rtlCol="0">
            <a:spAutoFit/>
            <a:scene3d>
              <a:camera prst="orthographicFront"/>
              <a:lightRig rig="threePt" dir="t"/>
            </a:scene3d>
            <a:sp3d contourW="12700"/>
          </a:bodyPr>
          <a:p>
            <a:pPr algn="dist" defTabSz="457200"/>
            <a:r>
              <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rPr>
              <a:t>提出伪3D聚类算法</a:t>
            </a:r>
            <a:endPar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12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750" fill="hold"/>
                                        <p:tgtEl>
                                          <p:spTgt spid="32"/>
                                        </p:tgtEl>
                                        <p:attrNameLst>
                                          <p:attrName>ppt_w</p:attrName>
                                        </p:attrNameLst>
                                      </p:cBhvr>
                                      <p:tavLst>
                                        <p:tav tm="0">
                                          <p:val>
                                            <p:fltVal val="0"/>
                                          </p:val>
                                        </p:tav>
                                        <p:tav tm="100000">
                                          <p:val>
                                            <p:strVal val="#ppt_w"/>
                                          </p:val>
                                        </p:tav>
                                      </p:tavLst>
                                    </p:anim>
                                    <p:anim calcmode="lin" valueType="num">
                                      <p:cBhvr>
                                        <p:cTn id="12" dur="750" fill="hold"/>
                                        <p:tgtEl>
                                          <p:spTgt spid="32"/>
                                        </p:tgtEl>
                                        <p:attrNameLst>
                                          <p:attrName>ppt_h</p:attrName>
                                        </p:attrNameLst>
                                      </p:cBhvr>
                                      <p:tavLst>
                                        <p:tav tm="0">
                                          <p:val>
                                            <p:fltVal val="0"/>
                                          </p:val>
                                        </p:tav>
                                        <p:tav tm="100000">
                                          <p:val>
                                            <p:strVal val="#ppt_h"/>
                                          </p:val>
                                        </p:tav>
                                      </p:tavLst>
                                    </p:anim>
                                    <p:animEffect transition="in" filter="fade">
                                      <p:cBhvr>
                                        <p:cTn id="1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041645" y="1837899"/>
            <a:ext cx="4111052" cy="3519878"/>
            <a:chOff x="4041645" y="1837899"/>
            <a:chExt cx="4111052" cy="3519878"/>
          </a:xfrm>
        </p:grpSpPr>
        <p:cxnSp>
          <p:nvCxnSpPr>
            <p:cNvPr id="53" name="分割虚线"/>
            <p:cNvCxnSpPr/>
            <p:nvPr/>
          </p:nvCxnSpPr>
          <p:spPr>
            <a:xfrm>
              <a:off x="4041645" y="1837899"/>
              <a:ext cx="0" cy="351987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分割虚线"/>
            <p:cNvCxnSpPr/>
            <p:nvPr/>
          </p:nvCxnSpPr>
          <p:spPr>
            <a:xfrm>
              <a:off x="8152697" y="1837899"/>
              <a:ext cx="0" cy="351987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标题"/>
          <p:cNvGrpSpPr/>
          <p:nvPr/>
        </p:nvGrpSpPr>
        <p:grpSpPr>
          <a:xfrm>
            <a:off x="462715" y="202164"/>
            <a:ext cx="2168525" cy="705485"/>
            <a:chOff x="462715" y="202164"/>
            <a:chExt cx="2168525" cy="705485"/>
          </a:xfrm>
        </p:grpSpPr>
        <p:cxnSp>
          <p:nvCxnSpPr>
            <p:cNvPr id="7" name="点缀线段"/>
            <p:cNvCxnSpPr/>
            <p:nvPr/>
          </p:nvCxnSpPr>
          <p:spPr>
            <a:xfrm>
              <a:off x="540367" y="907180"/>
              <a:ext cx="612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基础扎实"/>
            <p:cNvSpPr txBox="1"/>
            <p:nvPr/>
          </p:nvSpPr>
          <p:spPr>
            <a:xfrm>
              <a:off x="462715" y="202164"/>
              <a:ext cx="2168525" cy="705485"/>
            </a:xfrm>
            <a:prstGeom prst="rect">
              <a:avLst/>
            </a:prstGeom>
            <a:noFill/>
          </p:spPr>
          <p:txBody>
            <a:bodyPr wrap="square" rtlCol="0">
              <a:noAutofit/>
              <a:scene3d>
                <a:camera prst="orthographicFront"/>
                <a:lightRig rig="threePt" dir="t"/>
              </a:scene3d>
              <a:sp3d contourW="12700"/>
            </a:bodyPr>
            <a:lstStyle/>
            <a:p>
              <a:pPr algn="dist" defTabSz="457200"/>
              <a:r>
                <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rPr>
                <a:t>背景介绍</a:t>
              </a:r>
              <a:endParaRPr lang="zh-CN" altLang="en-US" sz="2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p:cNvGrpSpPr/>
          <p:nvPr/>
        </p:nvGrpSpPr>
        <p:grpSpPr>
          <a:xfrm>
            <a:off x="816754" y="2079109"/>
            <a:ext cx="2607310" cy="3767455"/>
            <a:chOff x="881964" y="2767721"/>
            <a:chExt cx="2607310" cy="3767455"/>
          </a:xfrm>
        </p:grpSpPr>
        <p:sp>
          <p:nvSpPr>
            <p:cNvPr id="38" name="办学理念"/>
            <p:cNvSpPr txBox="1"/>
            <p:nvPr/>
          </p:nvSpPr>
          <p:spPr>
            <a:xfrm>
              <a:off x="881964" y="3566551"/>
              <a:ext cx="2607310" cy="2968625"/>
            </a:xfrm>
            <a:prstGeom prst="rect">
              <a:avLst/>
            </a:prstGeom>
            <a:noFill/>
          </p:spPr>
          <p:txBody>
            <a:bodyPr wrap="square" rtlCol="0">
              <a:spAutoFit/>
              <a:scene3d>
                <a:camera prst="orthographicFront"/>
                <a:lightRig rig="threePt" dir="t"/>
              </a:scene3d>
              <a:sp3d contourW="12700"/>
            </a:bodyPr>
            <a:lstStyle/>
            <a:p>
              <a:pPr algn="ctr" defTabSz="457200">
                <a:lnSpc>
                  <a:spcPct val="130000"/>
                </a:lnSpc>
              </a:pPr>
              <a:r>
                <a:rPr lang="zh-CN" altLang="en-US">
                  <a:latin typeface="Arial" panose="020B0604020202020204" pitchFamily="34" charset="0"/>
                  <a:ea typeface="微软雅黑" panose="020B0503020204020204" pitchFamily="34" charset="-122"/>
                  <a:sym typeface="Arial" panose="020B0604020202020204" pitchFamily="34" charset="0"/>
                </a:rPr>
                <a:t>基因和miRNA可以参与多种生物过程，表现出多效性。一般来说，</a:t>
              </a:r>
              <a:r>
                <a:rPr lang="zh-CN" altLang="en-US" b="1">
                  <a:latin typeface="Arial" panose="020B0604020202020204" pitchFamily="34" charset="0"/>
                  <a:ea typeface="微软雅黑" panose="020B0503020204020204" pitchFamily="34" charset="-122"/>
                  <a:sym typeface="Arial" panose="020B0604020202020204" pitchFamily="34" charset="0"/>
                </a:rPr>
                <a:t>模块重叠表明节点或链接可能属于两个或多个模块</a:t>
              </a:r>
              <a:r>
                <a:rPr lang="zh-CN" altLang="en-US">
                  <a:latin typeface="Arial" panose="020B0604020202020204" pitchFamily="34" charset="0"/>
                  <a:ea typeface="微软雅黑" panose="020B0503020204020204" pitchFamily="34" charset="-122"/>
                  <a:sym typeface="Arial" panose="020B0604020202020204" pitchFamily="34" charset="0"/>
                </a:rPr>
                <a:t>。伪3D聚类算法将在基因层或miRNA层识别这些重叠。</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立德树人"/>
            <p:cNvSpPr txBox="1"/>
            <p:nvPr/>
          </p:nvSpPr>
          <p:spPr>
            <a:xfrm>
              <a:off x="1017555" y="2767721"/>
              <a:ext cx="2068818" cy="460375"/>
            </a:xfrm>
            <a:prstGeom prst="rect">
              <a:avLst/>
            </a:prstGeom>
            <a:noFill/>
          </p:spPr>
          <p:txBody>
            <a:bodyPr wrap="square" rtlCol="0">
              <a:spAutoFit/>
              <a:scene3d>
                <a:camera prst="orthographicFront"/>
                <a:lightRig rig="threePt" dir="t"/>
              </a:scene3d>
              <a:sp3d contourW="12700"/>
            </a:bodyPr>
            <a:lstStyle/>
            <a:p>
              <a:pPr algn="dist" defTabSz="457200"/>
              <a:r>
                <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rPr>
                <a:t>模块重叠</a:t>
              </a:r>
              <a:endPar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2" name="点缀线段"/>
            <p:cNvCxnSpPr/>
            <p:nvPr/>
          </p:nvCxnSpPr>
          <p:spPr>
            <a:xfrm>
              <a:off x="1862566" y="3367296"/>
              <a:ext cx="37879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3" name="组合"/>
          <p:cNvGrpSpPr/>
          <p:nvPr/>
        </p:nvGrpSpPr>
        <p:grpSpPr>
          <a:xfrm>
            <a:off x="8939797" y="2079109"/>
            <a:ext cx="2573655" cy="4486910"/>
            <a:chOff x="648284" y="2767721"/>
            <a:chExt cx="2573655" cy="4486910"/>
          </a:xfrm>
        </p:grpSpPr>
        <p:sp>
          <p:nvSpPr>
            <p:cNvPr id="45" name="全国第一位工学博士"/>
            <p:cNvSpPr txBox="1"/>
            <p:nvPr/>
          </p:nvSpPr>
          <p:spPr>
            <a:xfrm>
              <a:off x="648284" y="3566551"/>
              <a:ext cx="2573655" cy="3688080"/>
            </a:xfrm>
            <a:prstGeom prst="rect">
              <a:avLst/>
            </a:prstGeom>
            <a:noFill/>
          </p:spPr>
          <p:txBody>
            <a:bodyPr wrap="square" rtlCol="0">
              <a:spAutoFit/>
              <a:scene3d>
                <a:camera prst="orthographicFront"/>
                <a:lightRig rig="threePt" dir="t"/>
              </a:scene3d>
              <a:sp3d contourW="12700"/>
            </a:bodyPr>
            <a:lstStyle/>
            <a:p>
              <a:pPr algn="ctr" defTabSz="457200">
                <a:lnSpc>
                  <a:spcPct val="130000"/>
                </a:lnSpc>
              </a:pPr>
              <a:r>
                <a:rPr>
                  <a:latin typeface="Arial" panose="020B0604020202020204" pitchFamily="34" charset="0"/>
                  <a:ea typeface="微软雅黑" panose="020B0503020204020204" pitchFamily="34" charset="-122"/>
                  <a:sym typeface="Arial" panose="020B0604020202020204" pitchFamily="34" charset="0"/>
                </a:rPr>
                <a:t>这意味着</a:t>
              </a:r>
              <a:r>
                <a:rPr b="1">
                  <a:latin typeface="Arial" panose="020B0604020202020204" pitchFamily="34" charset="0"/>
                  <a:ea typeface="微软雅黑" panose="020B0503020204020204" pitchFamily="34" charset="-122"/>
                  <a:sym typeface="Arial" panose="020B0604020202020204" pitchFamily="34" charset="0"/>
                </a:rPr>
                <a:t>模块内的连接密集，但不同模块之间的连接稀疏</a:t>
              </a:r>
              <a:r>
                <a:rPr>
                  <a:latin typeface="Arial" panose="020B0604020202020204" pitchFamily="34" charset="0"/>
                  <a:ea typeface="微软雅黑" panose="020B0503020204020204" pitchFamily="34" charset="-122"/>
                  <a:sym typeface="Arial" panose="020B0604020202020204" pitchFamily="34" charset="0"/>
                </a:rPr>
                <a:t>。具体到miRNA-基因双层模块，高凝聚性意味着同一双层模块中的基因和miRNA在各自层内应紧密连接，并且从miRNA层到基因层表现出强烈的调控关系。</a:t>
              </a: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7" name="立德树人"/>
            <p:cNvSpPr txBox="1"/>
            <p:nvPr/>
          </p:nvSpPr>
          <p:spPr>
            <a:xfrm>
              <a:off x="881665" y="2767721"/>
              <a:ext cx="2068818" cy="460375"/>
            </a:xfrm>
            <a:prstGeom prst="rect">
              <a:avLst/>
            </a:prstGeom>
            <a:noFill/>
          </p:spPr>
          <p:txBody>
            <a:bodyPr wrap="square" rtlCol="0">
              <a:spAutoFit/>
              <a:scene3d>
                <a:camera prst="orthographicFront"/>
                <a:lightRig rig="threePt" dir="t"/>
              </a:scene3d>
              <a:sp3d contourW="12700"/>
            </a:bodyPr>
            <a:lstStyle/>
            <a:p>
              <a:pPr algn="dist" defTabSz="457200"/>
              <a:r>
                <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rPr>
                <a:t>高凝聚性</a:t>
              </a:r>
              <a:endPar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8" name="点缀线段"/>
            <p:cNvCxnSpPr/>
            <p:nvPr/>
          </p:nvCxnSpPr>
          <p:spPr>
            <a:xfrm>
              <a:off x="1862566" y="3367296"/>
              <a:ext cx="37879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9" name="组合"/>
          <p:cNvGrpSpPr/>
          <p:nvPr/>
        </p:nvGrpSpPr>
        <p:grpSpPr>
          <a:xfrm>
            <a:off x="4685236" y="2079109"/>
            <a:ext cx="2866390" cy="3408045"/>
            <a:chOff x="639394" y="2767721"/>
            <a:chExt cx="2866390" cy="3408045"/>
          </a:xfrm>
        </p:grpSpPr>
        <p:sp>
          <p:nvSpPr>
            <p:cNvPr id="50" name="高素质拔尖创新人才"/>
            <p:cNvSpPr txBox="1"/>
            <p:nvPr/>
          </p:nvSpPr>
          <p:spPr>
            <a:xfrm>
              <a:off x="639394" y="3566551"/>
              <a:ext cx="2866390" cy="2609215"/>
            </a:xfrm>
            <a:prstGeom prst="rect">
              <a:avLst/>
            </a:prstGeom>
            <a:noFill/>
          </p:spPr>
          <p:txBody>
            <a:bodyPr wrap="square" rtlCol="0">
              <a:spAutoFit/>
              <a:scene3d>
                <a:camera prst="orthographicFront"/>
                <a:lightRig rig="threePt" dir="t"/>
              </a:scene3d>
              <a:sp3d contourW="12700"/>
            </a:bodyPr>
            <a:lstStyle/>
            <a:p>
              <a:pPr algn="ctr" defTabSz="457200">
                <a:lnSpc>
                  <a:spcPct val="130000"/>
                </a:lnSpc>
              </a:pPr>
              <a:r>
                <a:rPr lang="zh-CN" altLang="en-US">
                  <a:latin typeface="Arial" panose="020B0604020202020204" pitchFamily="34" charset="0"/>
                  <a:ea typeface="微软雅黑" panose="020B0503020204020204" pitchFamily="34" charset="-122"/>
                  <a:sym typeface="Arial" panose="020B0604020202020204" pitchFamily="34" charset="0"/>
                </a:rPr>
                <a:t>许多复杂网络的基本特征之一，意味着小组节点以</a:t>
              </a:r>
              <a:r>
                <a:rPr lang="zh-CN" altLang="en-US" b="1">
                  <a:latin typeface="Arial" panose="020B0604020202020204" pitchFamily="34" charset="0"/>
                  <a:ea typeface="微软雅黑" panose="020B0503020204020204" pitchFamily="34" charset="-122"/>
                  <a:sym typeface="Arial" panose="020B0604020202020204" pitchFamily="34" charset="0"/>
                </a:rPr>
                <a:t>层次化的方式</a:t>
              </a:r>
              <a:r>
                <a:rPr lang="zh-CN" altLang="en-US">
                  <a:latin typeface="Arial" panose="020B0604020202020204" pitchFamily="34" charset="0"/>
                  <a:ea typeface="微软雅黑" panose="020B0503020204020204" pitchFamily="34" charset="-122"/>
                  <a:sym typeface="Arial" panose="020B0604020202020204" pitchFamily="34" charset="0"/>
                </a:rPr>
                <a:t>组织成越来越大的群体。更高层次的模块应包含多个低层次的模块。双层模块也应该是层次化组织的。</a:t>
              </a: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立德树人"/>
            <p:cNvSpPr txBox="1"/>
            <p:nvPr/>
          </p:nvSpPr>
          <p:spPr>
            <a:xfrm>
              <a:off x="1017555" y="2767721"/>
              <a:ext cx="2068818" cy="460375"/>
            </a:xfrm>
            <a:prstGeom prst="rect">
              <a:avLst/>
            </a:prstGeom>
            <a:noFill/>
          </p:spPr>
          <p:txBody>
            <a:bodyPr wrap="square" rtlCol="0">
              <a:spAutoFit/>
              <a:scene3d>
                <a:camera prst="orthographicFront"/>
                <a:lightRig rig="threePt" dir="t"/>
              </a:scene3d>
              <a:sp3d contourW="12700"/>
            </a:bodyPr>
            <a:lstStyle/>
            <a:p>
              <a:pPr algn="dist" defTabSz="457200"/>
              <a:r>
                <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rPr>
                <a:t>层次组织</a:t>
              </a:r>
              <a:endPar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2" name="点缀线段"/>
            <p:cNvCxnSpPr/>
            <p:nvPr/>
          </p:nvCxnSpPr>
          <p:spPr>
            <a:xfrm>
              <a:off x="1862566" y="3367296"/>
              <a:ext cx="37879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0"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
        <p:nvSpPr>
          <p:cNvPr id="65" name="海纳百川，对外开放"/>
          <p:cNvSpPr txBox="1"/>
          <p:nvPr>
            <p:custDataLst>
              <p:tags r:id="rId1"/>
            </p:custDataLst>
          </p:nvPr>
        </p:nvSpPr>
        <p:spPr>
          <a:xfrm>
            <a:off x="1506220" y="1189355"/>
            <a:ext cx="6045200" cy="460375"/>
          </a:xfrm>
          <a:prstGeom prst="rect">
            <a:avLst/>
          </a:prstGeom>
          <a:noFill/>
        </p:spPr>
        <p:txBody>
          <a:bodyPr wrap="square" rtlCol="0">
            <a:spAutoFit/>
            <a:scene3d>
              <a:camera prst="orthographicFront"/>
              <a:lightRig rig="threePt" dir="t"/>
            </a:scene3d>
            <a:sp3d contourW="12700"/>
          </a:bodyPr>
          <a:p>
            <a:pPr algn="dist" defTabSz="457200"/>
            <a:r>
              <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rPr>
              <a:t>双层模块识别得到的双层模块应满足的条件</a:t>
            </a:r>
            <a:endParaRPr lang="zh-CN" altLang="en-US" sz="24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2" name="组合 31"/>
          <p:cNvGrpSpPr/>
          <p:nvPr>
            <p:custDataLst>
              <p:tags r:id="rId2"/>
            </p:custDataLst>
          </p:nvPr>
        </p:nvGrpSpPr>
        <p:grpSpPr>
          <a:xfrm>
            <a:off x="509784" y="1160409"/>
            <a:ext cx="659669" cy="664528"/>
            <a:chOff x="4712849" y="1264285"/>
            <a:chExt cx="659669" cy="664528"/>
          </a:xfrm>
        </p:grpSpPr>
        <p:sp>
          <p:nvSpPr>
            <p:cNvPr id="34" name="圆形"/>
            <p:cNvSpPr>
              <a:spLocks noChangeArrowheads="1"/>
            </p:cNvSpPr>
            <p:nvPr>
              <p:custDataLst>
                <p:tags r:id="rId3"/>
              </p:custDataLst>
            </p:nvPr>
          </p:nvSpPr>
          <p:spPr bwMode="auto">
            <a:xfrm>
              <a:off x="4712849" y="1264285"/>
              <a:ext cx="659669" cy="664528"/>
            </a:xfrm>
            <a:prstGeom prst="ellipse">
              <a:avLst/>
            </a:prstGeom>
            <a:gradFill flip="none" rotWithShape="1">
              <a:gsLst>
                <a:gs pos="100000">
                  <a:schemeClr val="accent1">
                    <a:lumMod val="75000"/>
                  </a:schemeClr>
                </a:gs>
                <a:gs pos="0">
                  <a:schemeClr val="accent1"/>
                </a:gs>
              </a:gsLst>
              <a:lin ang="2700000" scaled="1"/>
              <a:tileRect/>
            </a:gradFill>
            <a:ln>
              <a:solidFill>
                <a:schemeClr val="bg1"/>
              </a:solidFill>
            </a:ln>
            <a:effectLst>
              <a:outerShdw blurRad="444500" dist="1524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书"/>
            <p:cNvSpPr>
              <a:spLocks noChangeAspect="1"/>
            </p:cNvSpPr>
            <p:nvPr>
              <p:custDataLst>
                <p:tags r:id="rId4"/>
              </p:custDataLst>
            </p:nvPr>
          </p:nvSpPr>
          <p:spPr bwMode="auto">
            <a:xfrm>
              <a:off x="4876442" y="1460159"/>
              <a:ext cx="332482" cy="272780"/>
            </a:xfrm>
            <a:custGeom>
              <a:avLst/>
              <a:gdLst>
                <a:gd name="T0" fmla="*/ 751 w 751"/>
                <a:gd name="T1" fmla="*/ 72 h 617"/>
                <a:gd name="T2" fmla="*/ 708 w 751"/>
                <a:gd name="T3" fmla="*/ 0 h 617"/>
                <a:gd name="T4" fmla="*/ 43 w 751"/>
                <a:gd name="T5" fmla="*/ 0 h 617"/>
                <a:gd name="T6" fmla="*/ 0 w 751"/>
                <a:gd name="T7" fmla="*/ 72 h 617"/>
                <a:gd name="T8" fmla="*/ 313 w 751"/>
                <a:gd name="T9" fmla="*/ 539 h 617"/>
                <a:gd name="T10" fmla="*/ 251 w 751"/>
                <a:gd name="T11" fmla="*/ 586 h 617"/>
                <a:gd name="T12" fmla="*/ 500 w 751"/>
                <a:gd name="T13" fmla="*/ 617 h 617"/>
                <a:gd name="T14" fmla="*/ 438 w 751"/>
                <a:gd name="T15" fmla="*/ 586 h 617"/>
                <a:gd name="T16" fmla="*/ 751 w 751"/>
                <a:gd name="T17" fmla="*/ 539 h 617"/>
                <a:gd name="T18" fmla="*/ 74 w 751"/>
                <a:gd name="T19" fmla="*/ 39 h 617"/>
                <a:gd name="T20" fmla="*/ 176 w 751"/>
                <a:gd name="T21" fmla="*/ 72 h 617"/>
                <a:gd name="T22" fmla="*/ 176 w 751"/>
                <a:gd name="T23" fmla="*/ 225 h 617"/>
                <a:gd name="T24" fmla="*/ 217 w 751"/>
                <a:gd name="T25" fmla="*/ 346 h 617"/>
                <a:gd name="T26" fmla="*/ 258 w 751"/>
                <a:gd name="T27" fmla="*/ 225 h 617"/>
                <a:gd name="T28" fmla="*/ 258 w 751"/>
                <a:gd name="T29" fmla="*/ 78 h 617"/>
                <a:gd name="T30" fmla="*/ 360 w 751"/>
                <a:gd name="T31" fmla="*/ 103 h 617"/>
                <a:gd name="T32" fmla="*/ 74 w 751"/>
                <a:gd name="T33" fmla="*/ 443 h 617"/>
                <a:gd name="T34" fmla="*/ 74 w 751"/>
                <a:gd name="T35" fmla="*/ 72 h 617"/>
                <a:gd name="T36" fmla="*/ 74 w 751"/>
                <a:gd name="T37" fmla="*/ 72 h 617"/>
                <a:gd name="T38" fmla="*/ 677 w 751"/>
                <a:gd name="T39" fmla="*/ 72 h 617"/>
                <a:gd name="T40" fmla="*/ 677 w 751"/>
                <a:gd name="T41" fmla="*/ 443 h 617"/>
                <a:gd name="T42" fmla="*/ 391 w 751"/>
                <a:gd name="T43" fmla="*/ 103 h 617"/>
                <a:gd name="T44" fmla="*/ 523 w 751"/>
                <a:gd name="T45" fmla="*/ 72 h 617"/>
                <a:gd name="T46" fmla="*/ 439 w 751"/>
                <a:gd name="T47" fmla="*/ 200 h 617"/>
                <a:gd name="T48" fmla="*/ 634 w 751"/>
                <a:gd name="T49" fmla="*/ 103 h 617"/>
                <a:gd name="T50" fmla="*/ 439 w 751"/>
                <a:gd name="T51" fmla="*/ 200 h 617"/>
                <a:gd name="T52" fmla="*/ 429 w 751"/>
                <a:gd name="T53" fmla="*/ 254 h 617"/>
                <a:gd name="T54" fmla="*/ 644 w 751"/>
                <a:gd name="T55" fmla="*/ 216 h 617"/>
                <a:gd name="T56" fmla="*/ 439 w 751"/>
                <a:gd name="T57" fmla="*/ 367 h 617"/>
                <a:gd name="T58" fmla="*/ 634 w 751"/>
                <a:gd name="T59" fmla="*/ 270 h 617"/>
                <a:gd name="T60" fmla="*/ 439 w 751"/>
                <a:gd name="T61" fmla="*/ 367 h 617"/>
                <a:gd name="T62" fmla="*/ 429 w 751"/>
                <a:gd name="T63" fmla="*/ 421 h 617"/>
                <a:gd name="T64" fmla="*/ 644 w 751"/>
                <a:gd name="T65" fmla="*/ 38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1" h="617">
                  <a:moveTo>
                    <a:pt x="751" y="539"/>
                  </a:moveTo>
                  <a:lnTo>
                    <a:pt x="751" y="72"/>
                  </a:lnTo>
                  <a:lnTo>
                    <a:pt x="708" y="72"/>
                  </a:lnTo>
                  <a:lnTo>
                    <a:pt x="708" y="0"/>
                  </a:lnTo>
                  <a:lnTo>
                    <a:pt x="376" y="72"/>
                  </a:lnTo>
                  <a:lnTo>
                    <a:pt x="43" y="0"/>
                  </a:lnTo>
                  <a:lnTo>
                    <a:pt x="43" y="72"/>
                  </a:lnTo>
                  <a:lnTo>
                    <a:pt x="0" y="72"/>
                  </a:lnTo>
                  <a:lnTo>
                    <a:pt x="0" y="539"/>
                  </a:lnTo>
                  <a:lnTo>
                    <a:pt x="313" y="539"/>
                  </a:lnTo>
                  <a:lnTo>
                    <a:pt x="313" y="586"/>
                  </a:lnTo>
                  <a:lnTo>
                    <a:pt x="251" y="586"/>
                  </a:lnTo>
                  <a:lnTo>
                    <a:pt x="251" y="617"/>
                  </a:lnTo>
                  <a:lnTo>
                    <a:pt x="500" y="617"/>
                  </a:lnTo>
                  <a:lnTo>
                    <a:pt x="500" y="586"/>
                  </a:lnTo>
                  <a:lnTo>
                    <a:pt x="438" y="586"/>
                  </a:lnTo>
                  <a:lnTo>
                    <a:pt x="438" y="539"/>
                  </a:lnTo>
                  <a:lnTo>
                    <a:pt x="751" y="539"/>
                  </a:lnTo>
                  <a:close/>
                  <a:moveTo>
                    <a:pt x="74" y="72"/>
                  </a:moveTo>
                  <a:lnTo>
                    <a:pt x="74" y="39"/>
                  </a:lnTo>
                  <a:lnTo>
                    <a:pt x="176" y="61"/>
                  </a:lnTo>
                  <a:lnTo>
                    <a:pt x="176" y="72"/>
                  </a:lnTo>
                  <a:lnTo>
                    <a:pt x="176" y="103"/>
                  </a:lnTo>
                  <a:lnTo>
                    <a:pt x="176" y="225"/>
                  </a:lnTo>
                  <a:lnTo>
                    <a:pt x="108" y="225"/>
                  </a:lnTo>
                  <a:lnTo>
                    <a:pt x="217" y="346"/>
                  </a:lnTo>
                  <a:lnTo>
                    <a:pt x="327" y="225"/>
                  </a:lnTo>
                  <a:lnTo>
                    <a:pt x="258" y="225"/>
                  </a:lnTo>
                  <a:lnTo>
                    <a:pt x="258" y="103"/>
                  </a:lnTo>
                  <a:lnTo>
                    <a:pt x="258" y="78"/>
                  </a:lnTo>
                  <a:lnTo>
                    <a:pt x="360" y="100"/>
                  </a:lnTo>
                  <a:lnTo>
                    <a:pt x="360" y="103"/>
                  </a:lnTo>
                  <a:lnTo>
                    <a:pt x="360" y="504"/>
                  </a:lnTo>
                  <a:lnTo>
                    <a:pt x="74" y="443"/>
                  </a:lnTo>
                  <a:lnTo>
                    <a:pt x="74" y="103"/>
                  </a:lnTo>
                  <a:lnTo>
                    <a:pt x="74" y="72"/>
                  </a:lnTo>
                  <a:lnTo>
                    <a:pt x="74" y="72"/>
                  </a:lnTo>
                  <a:lnTo>
                    <a:pt x="74" y="72"/>
                  </a:lnTo>
                  <a:close/>
                  <a:moveTo>
                    <a:pt x="677" y="39"/>
                  </a:moveTo>
                  <a:lnTo>
                    <a:pt x="677" y="72"/>
                  </a:lnTo>
                  <a:lnTo>
                    <a:pt x="677" y="103"/>
                  </a:lnTo>
                  <a:lnTo>
                    <a:pt x="677" y="443"/>
                  </a:lnTo>
                  <a:lnTo>
                    <a:pt x="391" y="504"/>
                  </a:lnTo>
                  <a:lnTo>
                    <a:pt x="391" y="103"/>
                  </a:lnTo>
                  <a:lnTo>
                    <a:pt x="391" y="100"/>
                  </a:lnTo>
                  <a:lnTo>
                    <a:pt x="523" y="72"/>
                  </a:lnTo>
                  <a:lnTo>
                    <a:pt x="677" y="39"/>
                  </a:lnTo>
                  <a:close/>
                  <a:moveTo>
                    <a:pt x="439" y="200"/>
                  </a:moveTo>
                  <a:lnTo>
                    <a:pt x="429" y="171"/>
                  </a:lnTo>
                  <a:lnTo>
                    <a:pt x="634" y="103"/>
                  </a:lnTo>
                  <a:lnTo>
                    <a:pt x="644" y="133"/>
                  </a:lnTo>
                  <a:lnTo>
                    <a:pt x="439" y="200"/>
                  </a:lnTo>
                  <a:close/>
                  <a:moveTo>
                    <a:pt x="439" y="284"/>
                  </a:moveTo>
                  <a:lnTo>
                    <a:pt x="429" y="254"/>
                  </a:lnTo>
                  <a:lnTo>
                    <a:pt x="634" y="187"/>
                  </a:lnTo>
                  <a:lnTo>
                    <a:pt x="644" y="216"/>
                  </a:lnTo>
                  <a:lnTo>
                    <a:pt x="439" y="284"/>
                  </a:lnTo>
                  <a:close/>
                  <a:moveTo>
                    <a:pt x="439" y="367"/>
                  </a:moveTo>
                  <a:lnTo>
                    <a:pt x="429" y="338"/>
                  </a:lnTo>
                  <a:lnTo>
                    <a:pt x="634" y="270"/>
                  </a:lnTo>
                  <a:lnTo>
                    <a:pt x="644" y="300"/>
                  </a:lnTo>
                  <a:lnTo>
                    <a:pt x="439" y="367"/>
                  </a:lnTo>
                  <a:close/>
                  <a:moveTo>
                    <a:pt x="439" y="451"/>
                  </a:moveTo>
                  <a:lnTo>
                    <a:pt x="429" y="421"/>
                  </a:lnTo>
                  <a:lnTo>
                    <a:pt x="634" y="354"/>
                  </a:lnTo>
                  <a:lnTo>
                    <a:pt x="644" y="383"/>
                  </a:lnTo>
                  <a:lnTo>
                    <a:pt x="439" y="451"/>
                  </a:lnTo>
                  <a:close/>
                </a:path>
              </a:pathLst>
            </a:custGeom>
            <a:solidFill>
              <a:schemeClr val="bg1"/>
            </a:solidFill>
            <a:ln>
              <a:noFill/>
            </a:ln>
          </p:spPr>
          <p:txBody>
            <a:bodyPr/>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2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anim calcmode="lin" valueType="num">
                                      <p:cBhvr>
                                        <p:cTn id="13" dur="750" fill="hold"/>
                                        <p:tgtEl>
                                          <p:spTgt spid="29"/>
                                        </p:tgtEl>
                                        <p:attrNameLst>
                                          <p:attrName>ppt_x</p:attrName>
                                        </p:attrNameLst>
                                      </p:cBhvr>
                                      <p:tavLst>
                                        <p:tav tm="0">
                                          <p:val>
                                            <p:strVal val="#ppt_x"/>
                                          </p:val>
                                        </p:tav>
                                        <p:tav tm="100000">
                                          <p:val>
                                            <p:strVal val="#ppt_x"/>
                                          </p:val>
                                        </p:tav>
                                      </p:tavLst>
                                    </p:anim>
                                    <p:anim calcmode="lin" valueType="num">
                                      <p:cBhvr>
                                        <p:cTn id="14" dur="75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4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750"/>
                                        <p:tgtEl>
                                          <p:spTgt spid="49"/>
                                        </p:tgtEl>
                                      </p:cBhvr>
                                    </p:animEffect>
                                    <p:anim calcmode="lin" valueType="num">
                                      <p:cBhvr>
                                        <p:cTn id="18" dur="750" fill="hold"/>
                                        <p:tgtEl>
                                          <p:spTgt spid="49"/>
                                        </p:tgtEl>
                                        <p:attrNameLst>
                                          <p:attrName>ppt_x</p:attrName>
                                        </p:attrNameLst>
                                      </p:cBhvr>
                                      <p:tavLst>
                                        <p:tav tm="0">
                                          <p:val>
                                            <p:strVal val="#ppt_x"/>
                                          </p:val>
                                        </p:tav>
                                        <p:tav tm="100000">
                                          <p:val>
                                            <p:strVal val="#ppt_x"/>
                                          </p:val>
                                        </p:tav>
                                      </p:tavLst>
                                    </p:anim>
                                    <p:anim calcmode="lin" valueType="num">
                                      <p:cBhvr>
                                        <p:cTn id="19" dur="75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6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750"/>
                                        <p:tgtEl>
                                          <p:spTgt spid="43"/>
                                        </p:tgtEl>
                                      </p:cBhvr>
                                    </p:animEffect>
                                    <p:anim calcmode="lin" valueType="num">
                                      <p:cBhvr>
                                        <p:cTn id="23" dur="750" fill="hold"/>
                                        <p:tgtEl>
                                          <p:spTgt spid="43"/>
                                        </p:tgtEl>
                                        <p:attrNameLst>
                                          <p:attrName>ppt_x</p:attrName>
                                        </p:attrNameLst>
                                      </p:cBhvr>
                                      <p:tavLst>
                                        <p:tav tm="0">
                                          <p:val>
                                            <p:strVal val="#ppt_x"/>
                                          </p:val>
                                        </p:tav>
                                        <p:tav tm="100000">
                                          <p:val>
                                            <p:strVal val="#ppt_x"/>
                                          </p:val>
                                        </p:tav>
                                      </p:tavLst>
                                    </p:anim>
                                    <p:anim calcmode="lin" valueType="num">
                                      <p:cBhvr>
                                        <p:cTn id="24" dur="750" fill="hold"/>
                                        <p:tgtEl>
                                          <p:spTgt spid="43"/>
                                        </p:tgtEl>
                                        <p:attrNameLst>
                                          <p:attrName>ppt_y</p:attrName>
                                        </p:attrNameLst>
                                      </p:cBhvr>
                                      <p:tavLst>
                                        <p:tav tm="0">
                                          <p:val>
                                            <p:strVal val="#ppt_y+.1"/>
                                          </p:val>
                                        </p:tav>
                                        <p:tav tm="100000">
                                          <p:val>
                                            <p:strVal val="#ppt_y"/>
                                          </p:val>
                                        </p:tav>
                                      </p:tavLst>
                                    </p:anim>
                                  </p:childTnLst>
                                </p:cTn>
                              </p:par>
                              <p:par>
                                <p:cTn id="25" presetID="16" presetClass="entr" presetSubtype="42" fill="hold" nodeType="withEffect">
                                  <p:stCondLst>
                                    <p:cond delay="400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750"/>
                                        <p:tgtEl>
                                          <p:spTgt spid="10"/>
                                        </p:tgtEl>
                                      </p:cBhvr>
                                    </p:animEffect>
                                  </p:childTnLst>
                                </p:cTn>
                              </p:par>
                              <p:par>
                                <p:cTn id="28" presetID="53" presetClass="entr" presetSubtype="16" fill="hold" nodeType="withEffect">
                                  <p:stCondLst>
                                    <p:cond delay="1200"/>
                                  </p:stCondLst>
                                  <p:childTnLst>
                                    <p:set>
                                      <p:cBhvr>
                                        <p:cTn id="29" dur="1" fill="hold">
                                          <p:stCondLst>
                                            <p:cond delay="0"/>
                                          </p:stCondLst>
                                        </p:cTn>
                                        <p:tgtEl>
                                          <p:spTgt spid="32"/>
                                        </p:tgtEl>
                                        <p:attrNameLst>
                                          <p:attrName>style.visibility</p:attrName>
                                        </p:attrNameLst>
                                      </p:cBhvr>
                                      <p:to>
                                        <p:strVal val="visible"/>
                                      </p:to>
                                    </p:set>
                                    <p:anim calcmode="lin" valueType="num">
                                      <p:cBhvr>
                                        <p:cTn id="30" dur="750" fill="hold"/>
                                        <p:tgtEl>
                                          <p:spTgt spid="32"/>
                                        </p:tgtEl>
                                        <p:attrNameLst>
                                          <p:attrName>ppt_w</p:attrName>
                                        </p:attrNameLst>
                                      </p:cBhvr>
                                      <p:tavLst>
                                        <p:tav tm="0">
                                          <p:val>
                                            <p:fltVal val="0"/>
                                          </p:val>
                                        </p:tav>
                                        <p:tav tm="100000">
                                          <p:val>
                                            <p:strVal val="#ppt_w"/>
                                          </p:val>
                                        </p:tav>
                                      </p:tavLst>
                                    </p:anim>
                                    <p:anim calcmode="lin" valueType="num">
                                      <p:cBhvr>
                                        <p:cTn id="31" dur="750" fill="hold"/>
                                        <p:tgtEl>
                                          <p:spTgt spid="32"/>
                                        </p:tgtEl>
                                        <p:attrNameLst>
                                          <p:attrName>ppt_h</p:attrName>
                                        </p:attrNameLst>
                                      </p:cBhvr>
                                      <p:tavLst>
                                        <p:tav tm="0">
                                          <p:val>
                                            <p:fltVal val="0"/>
                                          </p:val>
                                        </p:tav>
                                        <p:tav tm="100000">
                                          <p:val>
                                            <p:strVal val="#ppt_h"/>
                                          </p:val>
                                        </p:tav>
                                      </p:tavLst>
                                    </p:anim>
                                    <p:animEffect transition="in" filter="fade">
                                      <p:cBhvr>
                                        <p:cTn id="32"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0" name="校徽组合"/>
          <p:cNvGrpSpPr/>
          <p:nvPr/>
        </p:nvGrpSpPr>
        <p:grpSpPr>
          <a:xfrm>
            <a:off x="5286947" y="0"/>
            <a:ext cx="1618106" cy="1427058"/>
            <a:chOff x="5015984" y="467571"/>
            <a:chExt cx="2160032" cy="1905000"/>
          </a:xfrm>
        </p:grpSpPr>
        <p:sp>
          <p:nvSpPr>
            <p:cNvPr id="11" name="五边形"/>
            <p:cNvSpPr/>
            <p:nvPr/>
          </p:nvSpPr>
          <p:spPr>
            <a:xfrm rot="5400000">
              <a:off x="5143500" y="340055"/>
              <a:ext cx="1905000" cy="2160032"/>
            </a:xfrm>
            <a:prstGeom prst="homePlate">
              <a:avLst>
                <a:gd name="adj" fmla="val 32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校徽"/>
            <p:cNvPicPr>
              <a:picLocks noChangeAspect="1"/>
            </p:cNvPicPr>
            <p:nvPr/>
          </p:nvPicPr>
          <p:blipFill>
            <a:blip r:embed="rId2" cstate="screen"/>
            <a:stretch>
              <a:fillRect/>
            </a:stretch>
          </p:blipFill>
          <p:spPr>
            <a:xfrm>
              <a:off x="5384164" y="584656"/>
              <a:ext cx="1423672" cy="1421486"/>
            </a:xfrm>
            <a:prstGeom prst="rect">
              <a:avLst/>
            </a:prstGeom>
          </p:spPr>
        </p:pic>
      </p:grpSp>
      <p:grpSp>
        <p:nvGrpSpPr>
          <p:cNvPr id="2" name="组合 1"/>
          <p:cNvGrpSpPr/>
          <p:nvPr/>
        </p:nvGrpSpPr>
        <p:grpSpPr>
          <a:xfrm>
            <a:off x="5276850" y="2196220"/>
            <a:ext cx="1638300" cy="390979"/>
            <a:chOff x="5276850" y="2196220"/>
            <a:chExt cx="1638300" cy="390979"/>
          </a:xfrm>
        </p:grpSpPr>
        <p:sp>
          <p:nvSpPr>
            <p:cNvPr id="21" name="打底圆角矩形"/>
            <p:cNvSpPr/>
            <p:nvPr/>
          </p:nvSpPr>
          <p:spPr>
            <a:xfrm>
              <a:off x="5276850" y="2196220"/>
              <a:ext cx="1638300" cy="390979"/>
            </a:xfrm>
            <a:prstGeom prst="roundRect">
              <a:avLst>
                <a:gd name="adj" fmla="val 50000"/>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Part One"/>
            <p:cNvSpPr txBox="1"/>
            <p:nvPr/>
          </p:nvSpPr>
          <p:spPr>
            <a:xfrm>
              <a:off x="5385531" y="2222432"/>
              <a:ext cx="1420938" cy="337185"/>
            </a:xfrm>
            <a:prstGeom prst="rect">
              <a:avLst/>
            </a:prstGeom>
            <a:noFill/>
          </p:spPr>
          <p:txBody>
            <a:bodyPr wrap="square" rtlCol="0">
              <a:spAutoFit/>
            </a:bodyPr>
            <a:lstStyle/>
            <a:p>
              <a:pPr algn="dist" defTabSz="457200"/>
              <a:r>
                <a:rPr lang="en-US" altLang="zh-CN" sz="1600" smtClean="0">
                  <a:latin typeface="Arial" panose="020B0604020202020204" pitchFamily="34" charset="0"/>
                  <a:ea typeface="微软雅黑" panose="020B0503020204020204" pitchFamily="34" charset="-122"/>
                  <a:sym typeface="Arial" panose="020B0604020202020204" pitchFamily="34" charset="0"/>
                </a:rPr>
                <a:t>Part Two</a:t>
              </a: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基础扎实"/>
          <p:cNvSpPr txBox="1"/>
          <p:nvPr/>
        </p:nvSpPr>
        <p:spPr>
          <a:xfrm>
            <a:off x="2595245" y="3116580"/>
            <a:ext cx="7296150"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双层网络的定义与构建</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 name="点缀线段"/>
          <p:cNvCxnSpPr/>
          <p:nvPr/>
        </p:nvCxnSpPr>
        <p:spPr>
          <a:xfrm>
            <a:off x="5761994" y="412005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47" presetClass="entr" presetSubtype="0"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8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anim calcmode="lin" valueType="num">
                                      <p:cBhvr>
                                        <p:cTn id="16" dur="750" fill="hold"/>
                                        <p:tgtEl>
                                          <p:spTgt spid="2"/>
                                        </p:tgtEl>
                                        <p:attrNameLst>
                                          <p:attrName>ppt_x</p:attrName>
                                        </p:attrNameLst>
                                      </p:cBhvr>
                                      <p:tavLst>
                                        <p:tav tm="0">
                                          <p:val>
                                            <p:strVal val="#ppt_x"/>
                                          </p:val>
                                        </p:tav>
                                        <p:tav tm="100000">
                                          <p:val>
                                            <p:strVal val="#ppt_x"/>
                                          </p:val>
                                        </p:tav>
                                      </p:tavLst>
                                    </p:anim>
                                    <p:anim calcmode="lin" valueType="num">
                                      <p:cBhvr>
                                        <p:cTn id="17" dur="750" fill="hold"/>
                                        <p:tgtEl>
                                          <p:spTgt spid="2"/>
                                        </p:tgtEl>
                                        <p:attrNameLst>
                                          <p:attrName>ppt_y</p:attrName>
                                        </p:attrNameLst>
                                      </p:cBhvr>
                                      <p:tavLst>
                                        <p:tav tm="0">
                                          <p:val>
                                            <p:strVal val="#ppt_y+.1"/>
                                          </p:val>
                                        </p:tav>
                                        <p:tav tm="100000">
                                          <p:val>
                                            <p:strVal val="#ppt_y"/>
                                          </p:val>
                                        </p:tav>
                                      </p:tavLst>
                                    </p:anim>
                                  </p:childTnLst>
                                </p:cTn>
                              </p:par>
                              <p:par>
                                <p:cTn id="18" presetID="50" presetClass="entr" presetSubtype="0" decel="100000" fill="hold" grpId="0" nodeType="withEffect">
                                  <p:stCondLst>
                                    <p:cond delay="1200"/>
                                  </p:stCondLst>
                                  <p:iterate type="lt">
                                    <p:tmPct val="10000"/>
                                  </p:iterate>
                                  <p:childTnLst>
                                    <p:set>
                                      <p:cBhvr>
                                        <p:cTn id="19" dur="1" fill="hold">
                                          <p:stCondLst>
                                            <p:cond delay="0"/>
                                          </p:stCondLst>
                                        </p:cTn>
                                        <p:tgtEl>
                                          <p:spTgt spid="14"/>
                                        </p:tgtEl>
                                        <p:attrNameLst>
                                          <p:attrName>style.visibility</p:attrName>
                                        </p:attrNameLst>
                                      </p:cBhvr>
                                      <p:to>
                                        <p:strVal val="visible"/>
                                      </p:to>
                                    </p:set>
                                    <p:anim calcmode="lin" valueType="num">
                                      <p:cBhvr>
                                        <p:cTn id="20" dur="750" fill="hold"/>
                                        <p:tgtEl>
                                          <p:spTgt spid="14"/>
                                        </p:tgtEl>
                                        <p:attrNameLst>
                                          <p:attrName>ppt_w</p:attrName>
                                        </p:attrNameLst>
                                      </p:cBhvr>
                                      <p:tavLst>
                                        <p:tav tm="0">
                                          <p:val>
                                            <p:strVal val="#ppt_w+.3"/>
                                          </p:val>
                                        </p:tav>
                                        <p:tav tm="100000">
                                          <p:val>
                                            <p:strVal val="#ppt_w"/>
                                          </p:val>
                                        </p:tav>
                                      </p:tavLst>
                                    </p:anim>
                                    <p:anim calcmode="lin" valueType="num">
                                      <p:cBhvr>
                                        <p:cTn id="21" dur="750" fill="hold"/>
                                        <p:tgtEl>
                                          <p:spTgt spid="14"/>
                                        </p:tgtEl>
                                        <p:attrNameLst>
                                          <p:attrName>ppt_h</p:attrName>
                                        </p:attrNameLst>
                                      </p:cBhvr>
                                      <p:tavLst>
                                        <p:tav tm="0">
                                          <p:val>
                                            <p:strVal val="#ppt_h"/>
                                          </p:val>
                                        </p:tav>
                                        <p:tav tm="100000">
                                          <p:val>
                                            <p:strVal val="#ppt_h"/>
                                          </p:val>
                                        </p:tav>
                                      </p:tavLst>
                                    </p:anim>
                                    <p:animEffect transition="in" filter="fade">
                                      <p:cBhvr>
                                        <p:cTn id="22" dur="750"/>
                                        <p:tgtEl>
                                          <p:spTgt spid="14"/>
                                        </p:tgtEl>
                                      </p:cBhvr>
                                    </p:animEffect>
                                  </p:childTnLst>
                                </p:cTn>
                              </p:par>
                              <p:par>
                                <p:cTn id="23" presetID="16" presetClass="entr" presetSubtype="37" fill="hold" nodeType="withEffect">
                                  <p:stCondLst>
                                    <p:cond delay="160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4" grpId="0"/>
    </p:bldLst>
  </p:timing>
</p:sld>
</file>

<file path=ppt/tags/tag1.xml><?xml version="1.0" encoding="utf-8"?>
<p:tagLst xmlns:p="http://schemas.openxmlformats.org/presentationml/2006/main">
  <p:tag name="KSO_WM_DIAGRAM_VIRTUALLY_FRAME" val="{&quot;height&quot;:415.75,&quot;left&quot;:313.7142519685039,&quot;top&quot;:141.7,&quot;width&quot;:648.585748031496}"/>
</p:tagLst>
</file>

<file path=ppt/tags/tag10.xml><?xml version="1.0" encoding="utf-8"?>
<p:tagLst xmlns:p="http://schemas.openxmlformats.org/presentationml/2006/main">
  <p:tag name="KSO_WM_DIAGRAM_VIRTUALLY_FRAME" val="{&quot;height&quot;:415.75,&quot;left&quot;:313.7142519685039,&quot;top&quot;:141.7,&quot;width&quot;:648.585748031496}"/>
  <p:tag name="KSO_WM_BEAUTIFY_FLAG" val=""/>
</p:tagLst>
</file>

<file path=ppt/tags/tag10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0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07.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08.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DIAGRAM_VIRTUALLY_FRAME" val="{&quot;height&quot;:415.75,&quot;left&quot;:313.7142519685039,&quot;top&quot;:141.7,&quot;width&quot;:648.585748031496}"/>
  <p:tag name="KSO_WM_BEAUTIFY_FLAG" val=""/>
</p:tagLst>
</file>

<file path=ppt/tags/tag110.xml><?xml version="1.0" encoding="utf-8"?>
<p:tagLst xmlns:p="http://schemas.openxmlformats.org/presentationml/2006/main">
  <p:tag name="KSO_WM_DIAGRAM_VIRTUALLY_FRAME" val="{&quot;height&quot;:388.7859842519685,&quot;left&quot;:46.812834645669284,&quot;top&quot;:126.85992125984248,&quot;width&quot;:869.6871653543307}"/>
</p:tagLst>
</file>

<file path=ppt/tags/tag111.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12.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13.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14.xml><?xml version="1.0" encoding="utf-8"?>
<p:tagLst xmlns:p="http://schemas.openxmlformats.org/presentationml/2006/main">
  <p:tag name="KSO_WM_DIAGRAM_VIRTUALLY_FRAME" val="{&quot;height&quot;:388.7859842519685,&quot;left&quot;:46.812834645669284,&quot;top&quot;:126.85992125984248,&quot;width&quot;:869.6871653543307}"/>
</p:tagLst>
</file>

<file path=ppt/tags/tag115.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16.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17.xml><?xml version="1.0" encoding="utf-8"?>
<p:tagLst xmlns:p="http://schemas.openxmlformats.org/presentationml/2006/main">
  <p:tag name="KSO_WM_DIAGRAM_VIRTUALLY_FRAME" val="{&quot;height&quot;:388.7859842519685,&quot;left&quot;:46.812834645669284,&quot;top&quot;:126.85992125984248,&quot;width&quot;:869.6871653543307}"/>
</p:tagLst>
</file>

<file path=ppt/tags/tag118.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19.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2.xml><?xml version="1.0" encoding="utf-8"?>
<p:tagLst xmlns:p="http://schemas.openxmlformats.org/presentationml/2006/main">
  <p:tag name="KSO_WM_DIAGRAM_VIRTUALLY_FRAME" val="{&quot;height&quot;:415.75,&quot;left&quot;:313.7142519685039,&quot;top&quot;:141.7,&quot;width&quot;:648.585748031496}"/>
  <p:tag name="KSO_WM_BEAUTIFY_FLAG" val=""/>
</p:tagLst>
</file>

<file path=ppt/tags/tag120.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21.xml><?xml version="1.0" encoding="utf-8"?>
<p:tagLst xmlns:p="http://schemas.openxmlformats.org/presentationml/2006/main">
  <p:tag name="KSO_WM_DIAGRAM_VIRTUALLY_FRAME" val="{&quot;height&quot;:388.7859842519685,&quot;left&quot;:46.812834645669284,&quot;top&quot;:126.85992125984248,&quot;width&quot;:869.6871653543307}"/>
</p:tagLst>
</file>

<file path=ppt/tags/tag122.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23.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24.xml><?xml version="1.0" encoding="utf-8"?>
<p:tagLst xmlns:p="http://schemas.openxmlformats.org/presentationml/2006/main">
  <p:tag name="KSO_WM_DIAGRAM_VIRTUALLY_FRAME" val="{&quot;height&quot;:388.7859842519685,&quot;left&quot;:46.812834645669284,&quot;top&quot;:126.85992125984248,&quot;width&quot;:869.6871653543307}"/>
</p:tagLst>
</file>

<file path=ppt/tags/tag125.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26.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27.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28.xml><?xml version="1.0" encoding="utf-8"?>
<p:tagLst xmlns:p="http://schemas.openxmlformats.org/presentationml/2006/main">
  <p:tag name="KSO_WM_DIAGRAM_VIRTUALLY_FRAME" val="{&quot;height&quot;:388.7859842519685,&quot;left&quot;:46.812834645669284,&quot;top&quot;:126.85992125984248,&quot;width&quot;:869.6871653543307}"/>
</p:tagLst>
</file>

<file path=ppt/tags/tag129.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30.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31.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32.xml><?xml version="1.0" encoding="utf-8"?>
<p:tagLst xmlns:p="http://schemas.openxmlformats.org/presentationml/2006/main">
  <p:tag name="KSO_WM_DIAGRAM_VIRTUALLY_FRAME" val="{&quot;height&quot;:388.7859842519685,&quot;left&quot;:46.812834645669284,&quot;top&quot;:126.85992125984248,&quot;width&quot;:869.6871653543307}"/>
  <p:tag name="KSO_WM_BEAUTIFY_FLAG" val=""/>
</p:tagLst>
</file>

<file path=ppt/tags/tag13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3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3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3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37.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38.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4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41.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4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4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4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47.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50.xml><?xml version="1.0" encoding="utf-8"?>
<p:tagLst xmlns:p="http://schemas.openxmlformats.org/presentationml/2006/main">
  <p:tag name="KSO_WM_DIAGRAM_VIRTUALLY_FRAME" val="{&quot;height&quot;:375.84023622047243,&quot;left&quot;:106.24047244094486,&quot;top&quot;:109.92984251968502,&quot;width&quot;:534.159527559055}"/>
  <p:tag name="KSO_WM_BEAUTIFY_FLAG" val=""/>
</p:tagLst>
</file>

<file path=ppt/tags/tag151.xml><?xml version="1.0" encoding="utf-8"?>
<p:tagLst xmlns:p="http://schemas.openxmlformats.org/presentationml/2006/main">
  <p:tag name="KSO_WM_DIAGRAM_VIRTUALLY_FRAME" val="{&quot;height&quot;:375.84023622047243,&quot;left&quot;:106.24047244094486,&quot;top&quot;:109.92984251968502,&quot;width&quot;:534.159527559055}"/>
  <p:tag name="KSO_WM_BEAUTIFY_FLAG" val=""/>
</p:tagLst>
</file>

<file path=ppt/tags/tag15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5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5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5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5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57.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58.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59.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6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61.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6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6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6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65.xml><?xml version="1.0" encoding="utf-8"?>
<p:tagLst xmlns:p="http://schemas.openxmlformats.org/presentationml/2006/main">
  <p:tag name="KSO_WM_DIAGRAM_VIRTUALLY_FRAME" val="{&quot;height&quot;:375.84023622047243,&quot;left&quot;:106.24047244094486,&quot;top&quot;:109.92984251968502,&quot;width&quot;:534.159527559055}"/>
  <p:tag name="KSO_WM_BEAUTIFY_FLAG" val=""/>
</p:tagLst>
</file>

<file path=ppt/tags/tag166.xml><?xml version="1.0" encoding="utf-8"?>
<p:tagLst xmlns:p="http://schemas.openxmlformats.org/presentationml/2006/main">
  <p:tag name="KSO_WM_DIAGRAM_VIRTUALLY_FRAME" val="{&quot;height&quot;:375.84023622047243,&quot;left&quot;:106.24047244094486,&quot;top&quot;:109.92984251968502,&quot;width&quot;:534.159527559055}"/>
  <p:tag name="KSO_WM_BEAUTIFY_FLAG" val=""/>
</p:tagLst>
</file>

<file path=ppt/tags/tag167.xml><?xml version="1.0" encoding="utf-8"?>
<p:tagLst xmlns:p="http://schemas.openxmlformats.org/presentationml/2006/main">
  <p:tag name="commondata" val="eyJoZGlkIjoiOTFiNjk2YTM0MzQ1ZWU1YjI0NmE3ODY2YmVkMGExODMifQ=="/>
</p:tagLst>
</file>

<file path=ppt/tags/tag17.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8.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19.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2.xml><?xml version="1.0" encoding="utf-8"?>
<p:tagLst xmlns:p="http://schemas.openxmlformats.org/presentationml/2006/main">
  <p:tag name="KSO_WM_DIAGRAM_VIRTUALLY_FRAME" val="{&quot;height&quot;:415.75,&quot;left&quot;:313.7142519685039,&quot;top&quot;:141.7,&quot;width&quot;:648.585748031496}"/>
</p:tagLst>
</file>

<file path=ppt/tags/tag2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21.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2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2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2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2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2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DIAGRAM_VIRTUALLY_FRAME" val="{&quot;height&quot;:375.84023622047243,&quot;left&quot;:106.24047244094486,&quot;top&quot;:109.92984251968502,&quot;width&quot;:534.159527559055}"/>
  <p:tag name="KSO_WM_BEAUTIFY_FLAG" val=""/>
</p:tagLst>
</file>

<file path=ppt/tags/tag29.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3.xml><?xml version="1.0" encoding="utf-8"?>
<p:tagLst xmlns:p="http://schemas.openxmlformats.org/presentationml/2006/main">
  <p:tag name="KSO_WM_DIAGRAM_VIRTUALLY_FRAME" val="{&quot;height&quot;:415.75,&quot;left&quot;:313.7142519685039,&quot;top&quot;:141.7,&quot;width&quot;:648.585748031496}"/>
</p:tagLst>
</file>

<file path=ppt/tags/tag3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31.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3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DIAGRAM_VIRTUALLY_FRAME" val="{&quot;height&quot;:375.84023622047243,&quot;left&quot;:106.24047244094486,&quot;top&quot;:109.92984251968502,&quot;width&quot;:534.159527559055}"/>
  <p:tag name="KSO_WM_BEAUTIFY_FLAG" val=""/>
</p:tagLst>
</file>

<file path=ppt/tags/tag35.xml><?xml version="1.0" encoding="utf-8"?>
<p:tagLst xmlns:p="http://schemas.openxmlformats.org/presentationml/2006/main">
  <p:tag name="KSO_WM_DIAGRAM_VIRTUALLY_FRAME" val="{&quot;height&quot;:375.84023622047243,&quot;left&quot;:106.24047244094486,&quot;top&quot;:109.92984251968502,&quot;width&quot;:534.159527559055}"/>
  <p:tag name="KSO_WM_BEAUTIFY_FLAG" val=""/>
</p:tagLst>
</file>

<file path=ppt/tags/tag3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37.xml><?xml version="1.0" encoding="utf-8"?>
<p:tagLst xmlns:p="http://schemas.openxmlformats.org/presentationml/2006/main">
  <p:tag name="KSO_WM_DIAGRAM_VIRTUALLY_FRAME" val="{&quot;height&quot;:375.84023622047243,&quot;left&quot;:106.24047244094486,&quot;top&quot;:109.92984251968502,&quot;width&quot;:534.159527559055}"/>
  <p:tag name="KSO_WM_BEAUTIFY_FLAG" val=""/>
</p:tagLst>
</file>

<file path=ppt/tags/tag38.xml><?xml version="1.0" encoding="utf-8"?>
<p:tagLst xmlns:p="http://schemas.openxmlformats.org/presentationml/2006/main">
  <p:tag name="KSO_WM_DIAGRAM_VIRTUALLY_FRAME" val="{&quot;height&quot;:375.84023622047243,&quot;left&quot;:106.24047244094486,&quot;top&quot;:109.92984251968502,&quot;width&quot;:534.159527559055}"/>
  <p:tag name="KSO_WM_BEAUTIFY_FLAG" val=""/>
</p:tagLst>
</file>

<file path=ppt/tags/tag39.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4.xml><?xml version="1.0" encoding="utf-8"?>
<p:tagLst xmlns:p="http://schemas.openxmlformats.org/presentationml/2006/main">
  <p:tag name="KSO_WM_DIAGRAM_VIRTUALLY_FRAME" val="{&quot;height&quot;:415.75,&quot;left&quot;:313.7142519685039,&quot;top&quot;:141.7,&quot;width&quot;:648.585748031496}"/>
</p:tagLst>
</file>

<file path=ppt/tags/tag4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41.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4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4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4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4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415.75,&quot;left&quot;:313.7142519685039,&quot;top&quot;:141.7,&quot;width&quot;:648.585748031496}"/>
</p:tagLst>
</file>

<file path=ppt/tags/tag5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51.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5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5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5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5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5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415.75,&quot;left&quot;:313.7142519685039,&quot;top&quot;:141.7,&quot;width&quot;:648.585748031496}"/>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6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6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6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6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6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67.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68.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69.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7.xml><?xml version="1.0" encoding="utf-8"?>
<p:tagLst xmlns:p="http://schemas.openxmlformats.org/presentationml/2006/main">
  <p:tag name="KSO_WM_DIAGRAM_VIRTUALLY_FRAME" val="{&quot;height&quot;:415.75,&quot;left&quot;:313.7142519685039,&quot;top&quot;:141.7,&quot;width&quot;:648.585748031496}"/>
</p:tagLst>
</file>

<file path=ppt/tags/tag7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7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74.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75.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76.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77.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78.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415.75,&quot;left&quot;:313.7142519685039,&quot;top&quot;:141.7,&quot;width&quot;:648.585748031496}"/>
</p:tagLst>
</file>

<file path=ppt/tags/tag8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81.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82.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83.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89.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9.xml><?xml version="1.0" encoding="utf-8"?>
<p:tagLst xmlns:p="http://schemas.openxmlformats.org/presentationml/2006/main">
  <p:tag name="KSO_WM_DIAGRAM_VIRTUALLY_FRAME" val="{&quot;height&quot;:415.75,&quot;left&quot;:313.7142519685039,&quot;top&quot;:141.7,&quot;width&quot;:648.585748031496}"/>
  <p:tag name="KSO_WM_BEAUTIFY_FLAG" val=""/>
</p:tagLst>
</file>

<file path=ppt/tags/tag90.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91.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98.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ags/tag99.xml><?xml version="1.0" encoding="utf-8"?>
<p:tagLst xmlns:p="http://schemas.openxmlformats.org/presentationml/2006/main">
  <p:tag name="KSO_WM_DIAGRAM_VIRTUALLY_FRAME" val="{&quot;height&quot;:375.84023622047243,&quot;left&quot;:106.24047244094486,&quot;top&quot;:109.92984251968502,&quot;width&quot;:534.159527559055}"/>
</p:tagLst>
</file>

<file path=ppt/theme/theme1.xml><?xml version="1.0" encoding="utf-8"?>
<a:theme xmlns:a="http://schemas.openxmlformats.org/drawingml/2006/main" name="94_Office 主题">
  <a:themeElements>
    <a:clrScheme name="扁平化">
      <a:dk1>
        <a:sysClr val="windowText" lastClr="000000"/>
      </a:dk1>
      <a:lt1>
        <a:sysClr val="window" lastClr="FFFFFF"/>
      </a:lt1>
      <a:dk2>
        <a:srgbClr val="44546A"/>
      </a:dk2>
      <a:lt2>
        <a:srgbClr val="E7E6E6"/>
      </a:lt2>
      <a:accent1>
        <a:srgbClr val="1045C9"/>
      </a:accent1>
      <a:accent2>
        <a:srgbClr val="E74C3C"/>
      </a:accent2>
      <a:accent3>
        <a:srgbClr val="00B050"/>
      </a:accent3>
      <a:accent4>
        <a:srgbClr val="E67E22"/>
      </a:accent4>
      <a:accent5>
        <a:srgbClr val="9B59B6"/>
      </a:accent5>
      <a:accent6>
        <a:srgbClr val="1ABC9C"/>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基本版式">
  <a:themeElements>
    <a:clrScheme name="自定义 1">
      <a:dk1>
        <a:srgbClr val="000000"/>
      </a:dk1>
      <a:lt1>
        <a:srgbClr val="FFFFFF"/>
      </a:lt1>
      <a:dk2>
        <a:srgbClr val="262626"/>
      </a:dk2>
      <a:lt2>
        <a:srgbClr val="1D5981"/>
      </a:lt2>
      <a:accent1>
        <a:srgbClr val="01AAD3"/>
      </a:accent1>
      <a:accent2>
        <a:srgbClr val="262626"/>
      </a:accent2>
      <a:accent3>
        <a:srgbClr val="F4A628"/>
      </a:accent3>
      <a:accent4>
        <a:srgbClr val="005D6C"/>
      </a:accent4>
      <a:accent5>
        <a:srgbClr val="CA443A"/>
      </a:accent5>
      <a:accent6>
        <a:srgbClr val="19AF40"/>
      </a:accent6>
      <a:hlink>
        <a:srgbClr val="0563C1"/>
      </a:hlink>
      <a:folHlink>
        <a:srgbClr val="954F72"/>
      </a:folHlink>
    </a:clrScheme>
    <a:fontScheme name="自定标准字体">
      <a:majorFont>
        <a:latin typeface="Impact"/>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38100">
          <a:noFill/>
          <a:prstDash val="solid"/>
          <a:tailEnd type="none"/>
        </a:ln>
      </a:spPr>
      <a:bodyPr rot="0" spcFirstLastPara="0" vertOverflow="overflow" horzOverflow="overflow" vert="horz" wrap="square" lIns="91440" tIns="45720" rIns="91440" bIns="45720" numCol="1" spcCol="0" rtlCol="0" fromWordArt="0" anchor="ctr" anchorCtr="0" forceAA="0" compatLnSpc="1">
        <a:noAutofit/>
      </a:bodyPr>
      <a:lstStyle>
        <a:defPPr algn="ctr">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3644</Words>
  <Application>WPS 演示</Application>
  <PresentationFormat>宽屏</PresentationFormat>
  <Paragraphs>273</Paragraphs>
  <Slides>29</Slides>
  <Notes>110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29</vt:i4>
      </vt:variant>
    </vt:vector>
  </HeadingPairs>
  <TitlesOfParts>
    <vt:vector size="38" baseType="lpstr">
      <vt:lpstr>Arial</vt:lpstr>
      <vt:lpstr>宋体</vt:lpstr>
      <vt:lpstr>Wingdings</vt:lpstr>
      <vt:lpstr>微软雅黑</vt:lpstr>
      <vt:lpstr>Calibri</vt:lpstr>
      <vt:lpstr>Arial Unicode MS</vt:lpstr>
      <vt:lpstr>微软雅黑 Light</vt:lpstr>
      <vt:lpstr>94_Office 主题</vt:lpstr>
      <vt:lpstr>基本版式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西北工业大学</Company>
  <LinksUpToDate>false</LinksUpToDate>
  <SharedDoc>false</SharedDoc>
  <HyperlinksChanged>false</HyperlinksChanged>
  <AppVersion>14.0000</AppVersion>
  <Manager>航空学院</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西北工业大学PPT模板</dc:title>
  <dc:creator>段公子</dc:creator>
  <cp:keywords>合作QQ：243001978</cp:keywords>
  <dc:description>工作室主页：http://gongdapaopao.yanj.cn/
合作QQ：243001978，承接PPT定制，PPT培训</dc:description>
  <dc:subject>微博@段公子爱做PPT</dc:subject>
  <cp:category>合作QQ：243001978</cp:category>
  <cp:lastModifiedBy>张苏宇</cp:lastModifiedBy>
  <cp:revision>2075</cp:revision>
  <dcterms:created xsi:type="dcterms:W3CDTF">2016-12-24T01:42:00Z</dcterms:created>
  <dcterms:modified xsi:type="dcterms:W3CDTF">2024-05-17T13:59:59Z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9FFF69E85B254BE1A8A7213661045AD5_12</vt:lpwstr>
  </property>
  <property fmtid="{D5CDD505-2E9C-101B-9397-08002B2CF9AE}" pid="3" name="KSOProductBuildVer">
    <vt:lpwstr>2052-12.1.0.16417</vt:lpwstr>
  </property>
</Properties>
</file>